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3" r:id="rId2"/>
    <p:sldId id="256" r:id="rId3"/>
    <p:sldId id="257" r:id="rId4"/>
    <p:sldId id="258" r:id="rId5"/>
    <p:sldId id="273" r:id="rId6"/>
    <p:sldId id="281" r:id="rId7"/>
    <p:sldId id="259" r:id="rId8"/>
    <p:sldId id="262" r:id="rId9"/>
    <p:sldId id="263" r:id="rId10"/>
    <p:sldId id="270" r:id="rId11"/>
    <p:sldId id="282" r:id="rId12"/>
    <p:sldId id="271" r:id="rId13"/>
    <p:sldId id="272" r:id="rId14"/>
    <p:sldId id="280" r:id="rId15"/>
    <p:sldId id="265" r:id="rId16"/>
    <p:sldId id="283" r:id="rId17"/>
    <p:sldId id="266" r:id="rId18"/>
    <p:sldId id="302" r:id="rId19"/>
    <p:sldId id="267" r:id="rId20"/>
    <p:sldId id="274" r:id="rId21"/>
    <p:sldId id="275" r:id="rId22"/>
    <p:sldId id="276" r:id="rId23"/>
    <p:sldId id="285" r:id="rId24"/>
    <p:sldId id="286" r:id="rId25"/>
    <p:sldId id="287" r:id="rId26"/>
    <p:sldId id="288" r:id="rId27"/>
    <p:sldId id="289" r:id="rId28"/>
    <p:sldId id="290" r:id="rId29"/>
    <p:sldId id="278" r:id="rId30"/>
    <p:sldId id="291" r:id="rId31"/>
    <p:sldId id="292" r:id="rId32"/>
    <p:sldId id="296" r:id="rId33"/>
    <p:sldId id="277" r:id="rId34"/>
    <p:sldId id="301" r:id="rId35"/>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A2B785-B5F3-47E8-8543-4579A27358CF}" v="4" dt="2026-03-16T10:48:54.3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71" d="100"/>
          <a:sy n="71" d="100"/>
        </p:scale>
        <p:origin x="610" y="28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ntiago Barrrenechea" userId="f73b78dd-f61b-411b-b2a1-5a85001f1b94" providerId="ADAL" clId="{C7AE24F6-E5AE-42E9-8184-D78AA2FD743F}"/>
    <pc:docChg chg="undo custSel modSld">
      <pc:chgData name="Santiago Barrrenechea" userId="f73b78dd-f61b-411b-b2a1-5a85001f1b94" providerId="ADAL" clId="{C7AE24F6-E5AE-42E9-8184-D78AA2FD743F}" dt="2026-03-16T10:48:19.315" v="4"/>
      <pc:docMkLst>
        <pc:docMk/>
      </pc:docMkLst>
      <pc:sldChg chg="modSp mod">
        <pc:chgData name="Santiago Barrrenechea" userId="f73b78dd-f61b-411b-b2a1-5a85001f1b94" providerId="ADAL" clId="{C7AE24F6-E5AE-42E9-8184-D78AA2FD743F}" dt="2026-03-16T10:42:23.584" v="3"/>
        <pc:sldMkLst>
          <pc:docMk/>
          <pc:sldMk cId="4289348304" sldId="256"/>
        </pc:sldMkLst>
        <pc:spChg chg="mod">
          <ac:chgData name="Santiago Barrrenechea" userId="f73b78dd-f61b-411b-b2a1-5a85001f1b94" providerId="ADAL" clId="{C7AE24F6-E5AE-42E9-8184-D78AA2FD743F}" dt="2026-03-16T10:42:23.584" v="3"/>
          <ac:spMkLst>
            <pc:docMk/>
            <pc:sldMk cId="4289348304" sldId="256"/>
            <ac:spMk id="2" creationId="{35598C87-4403-DB20-3FAE-0CD21E97A317}"/>
          </ac:spMkLst>
        </pc:spChg>
      </pc:sldChg>
      <pc:sldChg chg="modSp">
        <pc:chgData name="Santiago Barrrenechea" userId="f73b78dd-f61b-411b-b2a1-5a85001f1b94" providerId="ADAL" clId="{C7AE24F6-E5AE-42E9-8184-D78AA2FD743F}" dt="2026-03-16T10:48:19.315" v="4"/>
        <pc:sldMkLst>
          <pc:docMk/>
          <pc:sldMk cId="2315906832" sldId="257"/>
        </pc:sldMkLst>
        <pc:spChg chg="mod">
          <ac:chgData name="Santiago Barrrenechea" userId="f73b78dd-f61b-411b-b2a1-5a85001f1b94" providerId="ADAL" clId="{C7AE24F6-E5AE-42E9-8184-D78AA2FD743F}" dt="2026-03-16T10:48:19.315" v="4"/>
          <ac:spMkLst>
            <pc:docMk/>
            <pc:sldMk cId="2315906832" sldId="257"/>
            <ac:spMk id="3" creationId="{80EA8CEB-7FEF-E9AC-8C30-26B7CD11293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E1AB85-A8EA-61AE-AB3D-D0D75D6CD478}"/>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10AE8794-7953-741F-B1F0-CD476722CA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F67CC9FA-9A67-764D-921D-0CAB4196E9F3}"/>
              </a:ext>
            </a:extLst>
          </p:cNvPr>
          <p:cNvSpPr>
            <a:spLocks noGrp="1"/>
          </p:cNvSpPr>
          <p:nvPr>
            <p:ph type="dt" sz="half" idx="10"/>
          </p:nvPr>
        </p:nvSpPr>
        <p:spPr/>
        <p:txBody>
          <a:bodyPr/>
          <a:lstStyle/>
          <a:p>
            <a:fld id="{F8289FE3-E111-4A37-9832-20149622E8C9}" type="datetimeFigureOut">
              <a:rPr lang="es-ES" smtClean="0"/>
              <a:t>16/03/2026</a:t>
            </a:fld>
            <a:endParaRPr lang="es-ES"/>
          </a:p>
        </p:txBody>
      </p:sp>
      <p:sp>
        <p:nvSpPr>
          <p:cNvPr id="5" name="Marcador de pie de página 4">
            <a:extLst>
              <a:ext uri="{FF2B5EF4-FFF2-40B4-BE49-F238E27FC236}">
                <a16:creationId xmlns:a16="http://schemas.microsoft.com/office/drawing/2014/main" id="{6642DDFC-0623-2106-4CC2-202A9265A05E}"/>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DE2BC016-B287-5377-78B2-EB9110F2EBDA}"/>
              </a:ext>
            </a:extLst>
          </p:cNvPr>
          <p:cNvSpPr>
            <a:spLocks noGrp="1"/>
          </p:cNvSpPr>
          <p:nvPr>
            <p:ph type="sldNum" sz="quarter" idx="12"/>
          </p:nvPr>
        </p:nvSpPr>
        <p:spPr/>
        <p:txBody>
          <a:bodyPr/>
          <a:lstStyle/>
          <a:p>
            <a:fld id="{36A28273-AD6D-456C-B308-D39D5376327D}" type="slidenum">
              <a:rPr lang="es-ES" smtClean="0"/>
              <a:t>‹Nº›</a:t>
            </a:fld>
            <a:endParaRPr lang="es-ES"/>
          </a:p>
        </p:txBody>
      </p:sp>
    </p:spTree>
    <p:extLst>
      <p:ext uri="{BB962C8B-B14F-4D97-AF65-F5344CB8AC3E}">
        <p14:creationId xmlns:p14="http://schemas.microsoft.com/office/powerpoint/2010/main" val="1419910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414FC3-0FAA-1AB0-7DAD-86D8D5E190C2}"/>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28257000-6C67-93FF-3DFB-4A50F265C47B}"/>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807F9523-50ED-A9B5-FB67-E06732A7AEAC}"/>
              </a:ext>
            </a:extLst>
          </p:cNvPr>
          <p:cNvSpPr>
            <a:spLocks noGrp="1"/>
          </p:cNvSpPr>
          <p:nvPr>
            <p:ph type="dt" sz="half" idx="10"/>
          </p:nvPr>
        </p:nvSpPr>
        <p:spPr/>
        <p:txBody>
          <a:bodyPr/>
          <a:lstStyle/>
          <a:p>
            <a:fld id="{F8289FE3-E111-4A37-9832-20149622E8C9}" type="datetimeFigureOut">
              <a:rPr lang="es-ES" smtClean="0"/>
              <a:t>16/03/2026</a:t>
            </a:fld>
            <a:endParaRPr lang="es-ES"/>
          </a:p>
        </p:txBody>
      </p:sp>
      <p:sp>
        <p:nvSpPr>
          <p:cNvPr id="5" name="Marcador de pie de página 4">
            <a:extLst>
              <a:ext uri="{FF2B5EF4-FFF2-40B4-BE49-F238E27FC236}">
                <a16:creationId xmlns:a16="http://schemas.microsoft.com/office/drawing/2014/main" id="{E1BAA01E-2A80-EF78-3D3F-452D36DE38FC}"/>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D9A25EFF-FD29-251C-287C-E3F2D6A1B915}"/>
              </a:ext>
            </a:extLst>
          </p:cNvPr>
          <p:cNvSpPr>
            <a:spLocks noGrp="1"/>
          </p:cNvSpPr>
          <p:nvPr>
            <p:ph type="sldNum" sz="quarter" idx="12"/>
          </p:nvPr>
        </p:nvSpPr>
        <p:spPr/>
        <p:txBody>
          <a:bodyPr/>
          <a:lstStyle/>
          <a:p>
            <a:fld id="{36A28273-AD6D-456C-B308-D39D5376327D}" type="slidenum">
              <a:rPr lang="es-ES" smtClean="0"/>
              <a:t>‹Nº›</a:t>
            </a:fld>
            <a:endParaRPr lang="es-ES"/>
          </a:p>
        </p:txBody>
      </p:sp>
    </p:spTree>
    <p:extLst>
      <p:ext uri="{BB962C8B-B14F-4D97-AF65-F5344CB8AC3E}">
        <p14:creationId xmlns:p14="http://schemas.microsoft.com/office/powerpoint/2010/main" val="306580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5338C18-4E17-23FB-BA5B-4DC5FD653C8E}"/>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DA3F7ECD-FE33-A426-AA0F-AE15C5979E6A}"/>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D93653D5-98F0-EC05-5F2C-1DF2CFFD98BD}"/>
              </a:ext>
            </a:extLst>
          </p:cNvPr>
          <p:cNvSpPr>
            <a:spLocks noGrp="1"/>
          </p:cNvSpPr>
          <p:nvPr>
            <p:ph type="dt" sz="half" idx="10"/>
          </p:nvPr>
        </p:nvSpPr>
        <p:spPr/>
        <p:txBody>
          <a:bodyPr/>
          <a:lstStyle/>
          <a:p>
            <a:fld id="{F8289FE3-E111-4A37-9832-20149622E8C9}" type="datetimeFigureOut">
              <a:rPr lang="es-ES" smtClean="0"/>
              <a:t>16/03/2026</a:t>
            </a:fld>
            <a:endParaRPr lang="es-ES"/>
          </a:p>
        </p:txBody>
      </p:sp>
      <p:sp>
        <p:nvSpPr>
          <p:cNvPr id="5" name="Marcador de pie de página 4">
            <a:extLst>
              <a:ext uri="{FF2B5EF4-FFF2-40B4-BE49-F238E27FC236}">
                <a16:creationId xmlns:a16="http://schemas.microsoft.com/office/drawing/2014/main" id="{BCC0316B-453E-06A1-0544-96F2A03C2C93}"/>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F5871AD1-1E39-F6BF-435F-6A0FE195C85F}"/>
              </a:ext>
            </a:extLst>
          </p:cNvPr>
          <p:cNvSpPr>
            <a:spLocks noGrp="1"/>
          </p:cNvSpPr>
          <p:nvPr>
            <p:ph type="sldNum" sz="quarter" idx="12"/>
          </p:nvPr>
        </p:nvSpPr>
        <p:spPr/>
        <p:txBody>
          <a:bodyPr/>
          <a:lstStyle/>
          <a:p>
            <a:fld id="{36A28273-AD6D-456C-B308-D39D5376327D}" type="slidenum">
              <a:rPr lang="es-ES" smtClean="0"/>
              <a:t>‹Nº›</a:t>
            </a:fld>
            <a:endParaRPr lang="es-ES"/>
          </a:p>
        </p:txBody>
      </p:sp>
    </p:spTree>
    <p:extLst>
      <p:ext uri="{BB962C8B-B14F-4D97-AF65-F5344CB8AC3E}">
        <p14:creationId xmlns:p14="http://schemas.microsoft.com/office/powerpoint/2010/main" val="4200581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89F48F-54F5-6D1D-34DB-7561A66B9532}"/>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A3D5ECF2-61B6-2049-F31D-05688FCF6953}"/>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B5E7AEF7-8219-B811-0EBA-47A83449EBDD}"/>
              </a:ext>
            </a:extLst>
          </p:cNvPr>
          <p:cNvSpPr>
            <a:spLocks noGrp="1"/>
          </p:cNvSpPr>
          <p:nvPr>
            <p:ph type="dt" sz="half" idx="10"/>
          </p:nvPr>
        </p:nvSpPr>
        <p:spPr/>
        <p:txBody>
          <a:bodyPr/>
          <a:lstStyle/>
          <a:p>
            <a:fld id="{F8289FE3-E111-4A37-9832-20149622E8C9}" type="datetimeFigureOut">
              <a:rPr lang="es-ES" smtClean="0"/>
              <a:t>16/03/2026</a:t>
            </a:fld>
            <a:endParaRPr lang="es-ES"/>
          </a:p>
        </p:txBody>
      </p:sp>
      <p:sp>
        <p:nvSpPr>
          <p:cNvPr id="5" name="Marcador de pie de página 4">
            <a:extLst>
              <a:ext uri="{FF2B5EF4-FFF2-40B4-BE49-F238E27FC236}">
                <a16:creationId xmlns:a16="http://schemas.microsoft.com/office/drawing/2014/main" id="{D3C2B1E6-80D6-8B21-33B6-2F96B27FAA1C}"/>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4E23437B-2201-5263-B212-F68694787537}"/>
              </a:ext>
            </a:extLst>
          </p:cNvPr>
          <p:cNvSpPr>
            <a:spLocks noGrp="1"/>
          </p:cNvSpPr>
          <p:nvPr>
            <p:ph type="sldNum" sz="quarter" idx="12"/>
          </p:nvPr>
        </p:nvSpPr>
        <p:spPr/>
        <p:txBody>
          <a:bodyPr/>
          <a:lstStyle/>
          <a:p>
            <a:fld id="{36A28273-AD6D-456C-B308-D39D5376327D}" type="slidenum">
              <a:rPr lang="es-ES" smtClean="0"/>
              <a:t>‹Nº›</a:t>
            </a:fld>
            <a:endParaRPr lang="es-ES"/>
          </a:p>
        </p:txBody>
      </p:sp>
    </p:spTree>
    <p:extLst>
      <p:ext uri="{BB962C8B-B14F-4D97-AF65-F5344CB8AC3E}">
        <p14:creationId xmlns:p14="http://schemas.microsoft.com/office/powerpoint/2010/main" val="2025237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1E1CCE-43BC-5F23-966E-EB1B52AE87F4}"/>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40898F5E-C289-FBD7-1622-192D1FA2B9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7EA80FAB-B26D-41F8-DEA8-8CD31FB34E96}"/>
              </a:ext>
            </a:extLst>
          </p:cNvPr>
          <p:cNvSpPr>
            <a:spLocks noGrp="1"/>
          </p:cNvSpPr>
          <p:nvPr>
            <p:ph type="dt" sz="half" idx="10"/>
          </p:nvPr>
        </p:nvSpPr>
        <p:spPr/>
        <p:txBody>
          <a:bodyPr/>
          <a:lstStyle/>
          <a:p>
            <a:fld id="{F8289FE3-E111-4A37-9832-20149622E8C9}" type="datetimeFigureOut">
              <a:rPr lang="es-ES" smtClean="0"/>
              <a:t>16/03/2026</a:t>
            </a:fld>
            <a:endParaRPr lang="es-ES"/>
          </a:p>
        </p:txBody>
      </p:sp>
      <p:sp>
        <p:nvSpPr>
          <p:cNvPr id="5" name="Marcador de pie de página 4">
            <a:extLst>
              <a:ext uri="{FF2B5EF4-FFF2-40B4-BE49-F238E27FC236}">
                <a16:creationId xmlns:a16="http://schemas.microsoft.com/office/drawing/2014/main" id="{584B8BA9-40B6-7EF6-8084-05F17CD569C4}"/>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F89AF53C-843C-EED1-D844-07C05C27C54A}"/>
              </a:ext>
            </a:extLst>
          </p:cNvPr>
          <p:cNvSpPr>
            <a:spLocks noGrp="1"/>
          </p:cNvSpPr>
          <p:nvPr>
            <p:ph type="sldNum" sz="quarter" idx="12"/>
          </p:nvPr>
        </p:nvSpPr>
        <p:spPr/>
        <p:txBody>
          <a:bodyPr/>
          <a:lstStyle/>
          <a:p>
            <a:fld id="{36A28273-AD6D-456C-B308-D39D5376327D}" type="slidenum">
              <a:rPr lang="es-ES" smtClean="0"/>
              <a:t>‹Nº›</a:t>
            </a:fld>
            <a:endParaRPr lang="es-ES"/>
          </a:p>
        </p:txBody>
      </p:sp>
    </p:spTree>
    <p:extLst>
      <p:ext uri="{BB962C8B-B14F-4D97-AF65-F5344CB8AC3E}">
        <p14:creationId xmlns:p14="http://schemas.microsoft.com/office/powerpoint/2010/main" val="403377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C2CF98-6AF8-08DD-FF74-1FE528D5936D}"/>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B8402AD7-7A13-9608-E1C0-592EFEBA9492}"/>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389550A8-0672-6B78-E548-371374D61388}"/>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4B34BF4F-6DBE-43A8-CA2D-68F4EBC270DB}"/>
              </a:ext>
            </a:extLst>
          </p:cNvPr>
          <p:cNvSpPr>
            <a:spLocks noGrp="1"/>
          </p:cNvSpPr>
          <p:nvPr>
            <p:ph type="dt" sz="half" idx="10"/>
          </p:nvPr>
        </p:nvSpPr>
        <p:spPr/>
        <p:txBody>
          <a:bodyPr/>
          <a:lstStyle/>
          <a:p>
            <a:fld id="{F8289FE3-E111-4A37-9832-20149622E8C9}" type="datetimeFigureOut">
              <a:rPr lang="es-ES" smtClean="0"/>
              <a:t>16/03/2026</a:t>
            </a:fld>
            <a:endParaRPr lang="es-ES"/>
          </a:p>
        </p:txBody>
      </p:sp>
      <p:sp>
        <p:nvSpPr>
          <p:cNvPr id="6" name="Marcador de pie de página 5">
            <a:extLst>
              <a:ext uri="{FF2B5EF4-FFF2-40B4-BE49-F238E27FC236}">
                <a16:creationId xmlns:a16="http://schemas.microsoft.com/office/drawing/2014/main" id="{D89D2D57-1AB6-6F11-AF34-FE52C8D4EE3C}"/>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62497750-1C09-D98E-4497-B223357C7CAA}"/>
              </a:ext>
            </a:extLst>
          </p:cNvPr>
          <p:cNvSpPr>
            <a:spLocks noGrp="1"/>
          </p:cNvSpPr>
          <p:nvPr>
            <p:ph type="sldNum" sz="quarter" idx="12"/>
          </p:nvPr>
        </p:nvSpPr>
        <p:spPr/>
        <p:txBody>
          <a:bodyPr/>
          <a:lstStyle/>
          <a:p>
            <a:fld id="{36A28273-AD6D-456C-B308-D39D5376327D}" type="slidenum">
              <a:rPr lang="es-ES" smtClean="0"/>
              <a:t>‹Nº›</a:t>
            </a:fld>
            <a:endParaRPr lang="es-ES"/>
          </a:p>
        </p:txBody>
      </p:sp>
    </p:spTree>
    <p:extLst>
      <p:ext uri="{BB962C8B-B14F-4D97-AF65-F5344CB8AC3E}">
        <p14:creationId xmlns:p14="http://schemas.microsoft.com/office/powerpoint/2010/main" val="1631508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F5BF11-332A-2D15-1CAE-23F69F1732A1}"/>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FBE7CC6A-4D4B-7DBE-DFBA-F1A67720F9A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059846DA-13FC-9826-DD2F-B34CE03B41E7}"/>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B3A9B68A-4A7F-0206-2D1A-707905389F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015AD506-EAFA-7CA9-5020-2ADDE5A5A9AF}"/>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C9BD3E2F-3064-C85E-98AA-A8FDAC0297FC}"/>
              </a:ext>
            </a:extLst>
          </p:cNvPr>
          <p:cNvSpPr>
            <a:spLocks noGrp="1"/>
          </p:cNvSpPr>
          <p:nvPr>
            <p:ph type="dt" sz="half" idx="10"/>
          </p:nvPr>
        </p:nvSpPr>
        <p:spPr/>
        <p:txBody>
          <a:bodyPr/>
          <a:lstStyle/>
          <a:p>
            <a:fld id="{F8289FE3-E111-4A37-9832-20149622E8C9}" type="datetimeFigureOut">
              <a:rPr lang="es-ES" smtClean="0"/>
              <a:t>16/03/2026</a:t>
            </a:fld>
            <a:endParaRPr lang="es-ES"/>
          </a:p>
        </p:txBody>
      </p:sp>
      <p:sp>
        <p:nvSpPr>
          <p:cNvPr id="8" name="Marcador de pie de página 7">
            <a:extLst>
              <a:ext uri="{FF2B5EF4-FFF2-40B4-BE49-F238E27FC236}">
                <a16:creationId xmlns:a16="http://schemas.microsoft.com/office/drawing/2014/main" id="{DC83AC11-F7B5-3E92-1254-BBAC4D2236F7}"/>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0830C175-1159-D45E-94CF-F9D4BB587156}"/>
              </a:ext>
            </a:extLst>
          </p:cNvPr>
          <p:cNvSpPr>
            <a:spLocks noGrp="1"/>
          </p:cNvSpPr>
          <p:nvPr>
            <p:ph type="sldNum" sz="quarter" idx="12"/>
          </p:nvPr>
        </p:nvSpPr>
        <p:spPr/>
        <p:txBody>
          <a:bodyPr/>
          <a:lstStyle/>
          <a:p>
            <a:fld id="{36A28273-AD6D-456C-B308-D39D5376327D}" type="slidenum">
              <a:rPr lang="es-ES" smtClean="0"/>
              <a:t>‹Nº›</a:t>
            </a:fld>
            <a:endParaRPr lang="es-ES"/>
          </a:p>
        </p:txBody>
      </p:sp>
    </p:spTree>
    <p:extLst>
      <p:ext uri="{BB962C8B-B14F-4D97-AF65-F5344CB8AC3E}">
        <p14:creationId xmlns:p14="http://schemas.microsoft.com/office/powerpoint/2010/main" val="83508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053165-5B52-B82D-0848-4C2D59987152}"/>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64E0A725-9CD8-EC44-D525-193FD5FFAFF4}"/>
              </a:ext>
            </a:extLst>
          </p:cNvPr>
          <p:cNvSpPr>
            <a:spLocks noGrp="1"/>
          </p:cNvSpPr>
          <p:nvPr>
            <p:ph type="dt" sz="half" idx="10"/>
          </p:nvPr>
        </p:nvSpPr>
        <p:spPr/>
        <p:txBody>
          <a:bodyPr/>
          <a:lstStyle/>
          <a:p>
            <a:fld id="{F8289FE3-E111-4A37-9832-20149622E8C9}" type="datetimeFigureOut">
              <a:rPr lang="es-ES" smtClean="0"/>
              <a:t>16/03/2026</a:t>
            </a:fld>
            <a:endParaRPr lang="es-ES"/>
          </a:p>
        </p:txBody>
      </p:sp>
      <p:sp>
        <p:nvSpPr>
          <p:cNvPr id="4" name="Marcador de pie de página 3">
            <a:extLst>
              <a:ext uri="{FF2B5EF4-FFF2-40B4-BE49-F238E27FC236}">
                <a16:creationId xmlns:a16="http://schemas.microsoft.com/office/drawing/2014/main" id="{40CF938C-C4BD-2A82-28D2-6AD995FB2F9F}"/>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B408CE20-F700-8F3A-6AA5-FC8EA20E4780}"/>
              </a:ext>
            </a:extLst>
          </p:cNvPr>
          <p:cNvSpPr>
            <a:spLocks noGrp="1"/>
          </p:cNvSpPr>
          <p:nvPr>
            <p:ph type="sldNum" sz="quarter" idx="12"/>
          </p:nvPr>
        </p:nvSpPr>
        <p:spPr/>
        <p:txBody>
          <a:bodyPr/>
          <a:lstStyle/>
          <a:p>
            <a:fld id="{36A28273-AD6D-456C-B308-D39D5376327D}" type="slidenum">
              <a:rPr lang="es-ES" smtClean="0"/>
              <a:t>‹Nº›</a:t>
            </a:fld>
            <a:endParaRPr lang="es-ES"/>
          </a:p>
        </p:txBody>
      </p:sp>
    </p:spTree>
    <p:extLst>
      <p:ext uri="{BB962C8B-B14F-4D97-AF65-F5344CB8AC3E}">
        <p14:creationId xmlns:p14="http://schemas.microsoft.com/office/powerpoint/2010/main" val="2516269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9B9753C9-132D-48DD-E96F-094653CDB39F}"/>
              </a:ext>
            </a:extLst>
          </p:cNvPr>
          <p:cNvSpPr>
            <a:spLocks noGrp="1"/>
          </p:cNvSpPr>
          <p:nvPr>
            <p:ph type="dt" sz="half" idx="10"/>
          </p:nvPr>
        </p:nvSpPr>
        <p:spPr/>
        <p:txBody>
          <a:bodyPr/>
          <a:lstStyle/>
          <a:p>
            <a:fld id="{F8289FE3-E111-4A37-9832-20149622E8C9}" type="datetimeFigureOut">
              <a:rPr lang="es-ES" smtClean="0"/>
              <a:t>16/03/2026</a:t>
            </a:fld>
            <a:endParaRPr lang="es-ES"/>
          </a:p>
        </p:txBody>
      </p:sp>
      <p:sp>
        <p:nvSpPr>
          <p:cNvPr id="3" name="Marcador de pie de página 2">
            <a:extLst>
              <a:ext uri="{FF2B5EF4-FFF2-40B4-BE49-F238E27FC236}">
                <a16:creationId xmlns:a16="http://schemas.microsoft.com/office/drawing/2014/main" id="{B6244850-95AC-7C86-CD76-00AC0A4D5846}"/>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ACCE2F1B-FB51-2960-DE48-1980F4AF477C}"/>
              </a:ext>
            </a:extLst>
          </p:cNvPr>
          <p:cNvSpPr>
            <a:spLocks noGrp="1"/>
          </p:cNvSpPr>
          <p:nvPr>
            <p:ph type="sldNum" sz="quarter" idx="12"/>
          </p:nvPr>
        </p:nvSpPr>
        <p:spPr/>
        <p:txBody>
          <a:bodyPr/>
          <a:lstStyle/>
          <a:p>
            <a:fld id="{36A28273-AD6D-456C-B308-D39D5376327D}" type="slidenum">
              <a:rPr lang="es-ES" smtClean="0"/>
              <a:t>‹Nº›</a:t>
            </a:fld>
            <a:endParaRPr lang="es-ES"/>
          </a:p>
        </p:txBody>
      </p:sp>
    </p:spTree>
    <p:extLst>
      <p:ext uri="{BB962C8B-B14F-4D97-AF65-F5344CB8AC3E}">
        <p14:creationId xmlns:p14="http://schemas.microsoft.com/office/powerpoint/2010/main" val="2615329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DC01A2-640A-1411-A4AB-BF35802200D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4F295CC7-9280-AC40-F83B-C355B4F0E7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8529B7AB-EBD9-8290-B558-235E645BFD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3A3863A5-578A-C6D6-ED33-073D1F4DAB53}"/>
              </a:ext>
            </a:extLst>
          </p:cNvPr>
          <p:cNvSpPr>
            <a:spLocks noGrp="1"/>
          </p:cNvSpPr>
          <p:nvPr>
            <p:ph type="dt" sz="half" idx="10"/>
          </p:nvPr>
        </p:nvSpPr>
        <p:spPr/>
        <p:txBody>
          <a:bodyPr/>
          <a:lstStyle/>
          <a:p>
            <a:fld id="{F8289FE3-E111-4A37-9832-20149622E8C9}" type="datetimeFigureOut">
              <a:rPr lang="es-ES" smtClean="0"/>
              <a:t>16/03/2026</a:t>
            </a:fld>
            <a:endParaRPr lang="es-ES"/>
          </a:p>
        </p:txBody>
      </p:sp>
      <p:sp>
        <p:nvSpPr>
          <p:cNvPr id="6" name="Marcador de pie de página 5">
            <a:extLst>
              <a:ext uri="{FF2B5EF4-FFF2-40B4-BE49-F238E27FC236}">
                <a16:creationId xmlns:a16="http://schemas.microsoft.com/office/drawing/2014/main" id="{813713D3-C69A-C59D-3D54-597E9B77F510}"/>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E4EEDCB0-4EEB-C76A-0776-759A9DF161F1}"/>
              </a:ext>
            </a:extLst>
          </p:cNvPr>
          <p:cNvSpPr>
            <a:spLocks noGrp="1"/>
          </p:cNvSpPr>
          <p:nvPr>
            <p:ph type="sldNum" sz="quarter" idx="12"/>
          </p:nvPr>
        </p:nvSpPr>
        <p:spPr/>
        <p:txBody>
          <a:bodyPr/>
          <a:lstStyle/>
          <a:p>
            <a:fld id="{36A28273-AD6D-456C-B308-D39D5376327D}" type="slidenum">
              <a:rPr lang="es-ES" smtClean="0"/>
              <a:t>‹Nº›</a:t>
            </a:fld>
            <a:endParaRPr lang="es-ES"/>
          </a:p>
        </p:txBody>
      </p:sp>
    </p:spTree>
    <p:extLst>
      <p:ext uri="{BB962C8B-B14F-4D97-AF65-F5344CB8AC3E}">
        <p14:creationId xmlns:p14="http://schemas.microsoft.com/office/powerpoint/2010/main" val="3354390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76C9DD-6048-741E-737D-8601DD66549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2C6F4B69-6B7C-896B-5EF4-64EC9F2E65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875F1809-4007-078F-616D-8791EE038E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B51B395-DFE0-12B5-56D6-EB689A7883B5}"/>
              </a:ext>
            </a:extLst>
          </p:cNvPr>
          <p:cNvSpPr>
            <a:spLocks noGrp="1"/>
          </p:cNvSpPr>
          <p:nvPr>
            <p:ph type="dt" sz="half" idx="10"/>
          </p:nvPr>
        </p:nvSpPr>
        <p:spPr/>
        <p:txBody>
          <a:bodyPr/>
          <a:lstStyle/>
          <a:p>
            <a:fld id="{F8289FE3-E111-4A37-9832-20149622E8C9}" type="datetimeFigureOut">
              <a:rPr lang="es-ES" smtClean="0"/>
              <a:t>16/03/2026</a:t>
            </a:fld>
            <a:endParaRPr lang="es-ES"/>
          </a:p>
        </p:txBody>
      </p:sp>
      <p:sp>
        <p:nvSpPr>
          <p:cNvPr id="6" name="Marcador de pie de página 5">
            <a:extLst>
              <a:ext uri="{FF2B5EF4-FFF2-40B4-BE49-F238E27FC236}">
                <a16:creationId xmlns:a16="http://schemas.microsoft.com/office/drawing/2014/main" id="{1FED6B2C-35BB-09B9-9E4C-DD3F6AACCC8C}"/>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CD58536F-3726-46D0-3BF2-E4618CCC2547}"/>
              </a:ext>
            </a:extLst>
          </p:cNvPr>
          <p:cNvSpPr>
            <a:spLocks noGrp="1"/>
          </p:cNvSpPr>
          <p:nvPr>
            <p:ph type="sldNum" sz="quarter" idx="12"/>
          </p:nvPr>
        </p:nvSpPr>
        <p:spPr/>
        <p:txBody>
          <a:bodyPr/>
          <a:lstStyle/>
          <a:p>
            <a:fld id="{36A28273-AD6D-456C-B308-D39D5376327D}" type="slidenum">
              <a:rPr lang="es-ES" smtClean="0"/>
              <a:t>‹Nº›</a:t>
            </a:fld>
            <a:endParaRPr lang="es-ES"/>
          </a:p>
        </p:txBody>
      </p:sp>
    </p:spTree>
    <p:extLst>
      <p:ext uri="{BB962C8B-B14F-4D97-AF65-F5344CB8AC3E}">
        <p14:creationId xmlns:p14="http://schemas.microsoft.com/office/powerpoint/2010/main" val="719306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B596AFCC-65DC-DA3C-AF80-19A17AC0AB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376ED683-89DF-ABB4-68DB-7D1A774298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151923FA-31CE-1C93-8325-F50DFBA626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289FE3-E111-4A37-9832-20149622E8C9}" type="datetimeFigureOut">
              <a:rPr lang="es-ES" smtClean="0"/>
              <a:t>16/03/2026</a:t>
            </a:fld>
            <a:endParaRPr lang="es-ES"/>
          </a:p>
        </p:txBody>
      </p:sp>
      <p:sp>
        <p:nvSpPr>
          <p:cNvPr id="5" name="Marcador de pie de página 4">
            <a:extLst>
              <a:ext uri="{FF2B5EF4-FFF2-40B4-BE49-F238E27FC236}">
                <a16:creationId xmlns:a16="http://schemas.microsoft.com/office/drawing/2014/main" id="{0C768782-BE75-B91C-FD39-B8B126A9DD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76AFEA11-DB93-A35A-DEF5-17AD2CD893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A28273-AD6D-456C-B308-D39D5376327D}" type="slidenum">
              <a:rPr lang="es-ES" smtClean="0"/>
              <a:t>‹Nº›</a:t>
            </a:fld>
            <a:endParaRPr lang="es-ES"/>
          </a:p>
        </p:txBody>
      </p:sp>
    </p:spTree>
    <p:extLst>
      <p:ext uri="{BB962C8B-B14F-4D97-AF65-F5344CB8AC3E}">
        <p14:creationId xmlns:p14="http://schemas.microsoft.com/office/powerpoint/2010/main" val="1304798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F6014C-7C81-82FD-D441-5C6E29C09D1C}"/>
              </a:ext>
            </a:extLst>
          </p:cNvPr>
          <p:cNvSpPr>
            <a:spLocks noGrp="1"/>
          </p:cNvSpPr>
          <p:nvPr>
            <p:ph type="ctrTitle"/>
          </p:nvPr>
        </p:nvSpPr>
        <p:spPr/>
        <p:style>
          <a:lnRef idx="0">
            <a:schemeClr val="accent1"/>
          </a:lnRef>
          <a:fillRef idx="3">
            <a:schemeClr val="accent1"/>
          </a:fillRef>
          <a:effectRef idx="3">
            <a:schemeClr val="accent1"/>
          </a:effectRef>
          <a:fontRef idx="minor">
            <a:schemeClr val="lt1"/>
          </a:fontRef>
        </p:style>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br>
              <a:rPr lang="es-ES" dirty="0"/>
            </a:br>
            <a:br>
              <a:rPr lang="es-ES" dirty="0"/>
            </a:br>
            <a:r>
              <a:rPr lang="es-ES" dirty="0"/>
              <a:t>11º CICLO DE CHARLAS COLOQUIO</a:t>
            </a:r>
            <a:br>
              <a:rPr lang="es-ES" dirty="0"/>
            </a:br>
            <a:endParaRPr lang="es-ES" dirty="0"/>
          </a:p>
        </p:txBody>
      </p:sp>
      <p:sp>
        <p:nvSpPr>
          <p:cNvPr id="3" name="Subtítulo 2">
            <a:extLst>
              <a:ext uri="{FF2B5EF4-FFF2-40B4-BE49-F238E27FC236}">
                <a16:creationId xmlns:a16="http://schemas.microsoft.com/office/drawing/2014/main" id="{19755F87-C6C1-EFD5-A9F2-2AC30957A4BB}"/>
              </a:ext>
            </a:extLst>
          </p:cNvPr>
          <p:cNvSpPr>
            <a:spLocks noGrp="1"/>
          </p:cNvSpPr>
          <p:nvPr>
            <p:ph type="subTitle" idx="1"/>
          </p:nvPr>
        </p:nvSpPr>
        <p:spPr>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a:lstStyle/>
          <a:p>
            <a:r>
              <a:rPr lang="es-ES" dirty="0"/>
              <a:t>FUNDACIÓN IMPUESTOS Y COMPETITIVDAD</a:t>
            </a:r>
          </a:p>
          <a:p>
            <a:r>
              <a:rPr lang="es-ES" dirty="0"/>
              <a:t>SESIÓN 4 DE FEBRERO DE 2026</a:t>
            </a:r>
          </a:p>
        </p:txBody>
      </p:sp>
    </p:spTree>
    <p:extLst>
      <p:ext uri="{BB962C8B-B14F-4D97-AF65-F5344CB8AC3E}">
        <p14:creationId xmlns:p14="http://schemas.microsoft.com/office/powerpoint/2010/main" val="15584118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BDB99E-DC39-8325-6E6D-59AFBFC5ED27}"/>
              </a:ext>
            </a:extLst>
          </p:cNvPr>
          <p:cNvSpPr>
            <a:spLocks noGrp="1"/>
          </p:cNvSpPr>
          <p:nvPr>
            <p:ph type="title"/>
          </p:nvPr>
        </p:nvSpPr>
        <p:spPr/>
        <p:txBody>
          <a:bodyPr/>
          <a:lstStyle/>
          <a:p>
            <a:r>
              <a:rPr lang="es-ES" dirty="0"/>
              <a:t>Intereses de demora: medida cautelar art. 81.9 LGT</a:t>
            </a:r>
          </a:p>
        </p:txBody>
      </p:sp>
      <p:sp>
        <p:nvSpPr>
          <p:cNvPr id="3" name="Marcador de contenido 2">
            <a:extLst>
              <a:ext uri="{FF2B5EF4-FFF2-40B4-BE49-F238E27FC236}">
                <a16:creationId xmlns:a16="http://schemas.microsoft.com/office/drawing/2014/main" id="{88DDA686-CA2A-246B-A8DB-C435C0765055}"/>
              </a:ext>
            </a:extLst>
          </p:cNvPr>
          <p:cNvSpPr>
            <a:spLocks noGrp="1"/>
          </p:cNvSpPr>
          <p:nvPr>
            <p:ph idx="1"/>
          </p:nvPr>
        </p:nvSpPr>
        <p:spPr/>
        <p:txBody>
          <a:bodyPr>
            <a:normAutofit lnSpcReduction="10000"/>
          </a:bodyPr>
          <a:lstStyle/>
          <a:p>
            <a:pPr marL="0" indent="0">
              <a:buNone/>
            </a:pPr>
            <a:r>
              <a:rPr lang="es-ES" dirty="0"/>
              <a:t>.- </a:t>
            </a:r>
            <a:r>
              <a:rPr lang="es-ES" sz="2400" b="1" dirty="0"/>
              <a:t>ATS de 14 de enero de 2026 (RCA/9405/2024)</a:t>
            </a:r>
          </a:p>
          <a:p>
            <a:pPr marL="0" indent="0" algn="just">
              <a:buNone/>
            </a:pPr>
            <a:r>
              <a:rPr lang="es-ES" sz="3200" dirty="0"/>
              <a:t>“Determinar si cuando un contribuyente efectúa el ingreso de una deuda tributaria como consecuencia de una medida cautelar adoptada al amparo del artículo 81.9 de la Ley General Tributaria que posteriormente es ratificada por el órgano judicial penal, en el caso de que finalmente se determine la inexistencia de delito fiscal y, en consecuencia, la improcedencia del ingreso realizado en aplicación de la medida cautelar, procede o no el abono de intereses de demora o de interés legal al contribuyente”.</a:t>
            </a:r>
          </a:p>
          <a:p>
            <a:endParaRPr lang="es-ES" dirty="0"/>
          </a:p>
        </p:txBody>
      </p:sp>
    </p:spTree>
    <p:extLst>
      <p:ext uri="{BB962C8B-B14F-4D97-AF65-F5344CB8AC3E}">
        <p14:creationId xmlns:p14="http://schemas.microsoft.com/office/powerpoint/2010/main" val="37339727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9AB7A5-0CB9-AB75-CD06-74861593DDDB}"/>
              </a:ext>
            </a:extLst>
          </p:cNvPr>
          <p:cNvSpPr>
            <a:spLocks noGrp="1"/>
          </p:cNvSpPr>
          <p:nvPr>
            <p:ph type="title"/>
          </p:nvPr>
        </p:nvSpPr>
        <p:spPr/>
        <p:txBody>
          <a:bodyPr>
            <a:normAutofit fontScale="90000"/>
          </a:bodyPr>
          <a:lstStyle/>
          <a:p>
            <a:br>
              <a:rPr lang="pt-BR" dirty="0"/>
            </a:br>
            <a:r>
              <a:rPr lang="pt-BR" dirty="0"/>
              <a:t>Medidas cautelares art.81.9 LGT: </a:t>
            </a:r>
            <a:r>
              <a:rPr lang="pt-BR" i="1" dirty="0"/>
              <a:t>dies ad quem </a:t>
            </a:r>
            <a:r>
              <a:rPr lang="pt-BR" dirty="0"/>
              <a:t>cálculo </a:t>
            </a:r>
            <a:r>
              <a:rPr lang="pt-BR" dirty="0" err="1"/>
              <a:t>intereses</a:t>
            </a:r>
            <a:r>
              <a:rPr lang="pt-BR" dirty="0"/>
              <a:t> de demora</a:t>
            </a:r>
            <a:br>
              <a:rPr lang="pt-BR" dirty="0"/>
            </a:br>
            <a:endParaRPr lang="es-ES" dirty="0"/>
          </a:p>
        </p:txBody>
      </p:sp>
      <p:sp>
        <p:nvSpPr>
          <p:cNvPr id="3" name="Marcador de contenido 2">
            <a:extLst>
              <a:ext uri="{FF2B5EF4-FFF2-40B4-BE49-F238E27FC236}">
                <a16:creationId xmlns:a16="http://schemas.microsoft.com/office/drawing/2014/main" id="{0D1E86A7-8769-2732-632F-A8E95F01EC32}"/>
              </a:ext>
            </a:extLst>
          </p:cNvPr>
          <p:cNvSpPr>
            <a:spLocks noGrp="1"/>
          </p:cNvSpPr>
          <p:nvPr>
            <p:ph idx="1"/>
          </p:nvPr>
        </p:nvSpPr>
        <p:spPr/>
        <p:txBody>
          <a:bodyPr>
            <a:normAutofit fontScale="92500" lnSpcReduction="10000"/>
          </a:bodyPr>
          <a:lstStyle/>
          <a:p>
            <a:pPr marL="0" indent="0" algn="just">
              <a:buNone/>
            </a:pPr>
            <a:r>
              <a:rPr lang="es-ES" dirty="0"/>
              <a:t>.- </a:t>
            </a:r>
            <a:r>
              <a:rPr lang="es-ES" sz="2600" b="1" dirty="0"/>
              <a:t>ATS de 14 de enero de 2026 ( RCA/9287/2024)</a:t>
            </a:r>
          </a:p>
          <a:p>
            <a:pPr marL="0" indent="0" algn="just">
              <a:buNone/>
            </a:pPr>
            <a:r>
              <a:rPr lang="es-ES" dirty="0"/>
              <a:t>“Identificar el </a:t>
            </a:r>
            <a:r>
              <a:rPr lang="es-ES" dirty="0" err="1"/>
              <a:t>dies</a:t>
            </a:r>
            <a:r>
              <a:rPr lang="es-ES" dirty="0"/>
              <a:t> ad </a:t>
            </a:r>
            <a:r>
              <a:rPr lang="es-ES" dirty="0" err="1"/>
              <a:t>quem</a:t>
            </a:r>
            <a:r>
              <a:rPr lang="es-ES" dirty="0"/>
              <a:t> para calcular el derecho del contribuyente al abono de los intereses de demora del artículo 31.2 de la Ley General Tributaria , en relación con los artículos 26 y 127 del mismo acervo legal, bien la fecha de ratificación judicial de las medidas o el definitivo y efectivo pago de las devoluciones, derivados de las cantidades reconocidas por la AEAT en favor del obligado tributario en concepto de devoluciones tributarias acordadas en vía administrativa cuando las referidas devoluciones fueran objeto de medida cautelar administrativa de retención por la propia Agencia Tributaria y posteriormente ratificadas como medidas cautelares por el Juzgado de Instrucción en el seno de diligencias penales seguidas respecto del contribuyente acreedor al percibo de las devoluciones”.</a:t>
            </a:r>
          </a:p>
          <a:p>
            <a:endParaRPr lang="es-ES" dirty="0"/>
          </a:p>
        </p:txBody>
      </p:sp>
    </p:spTree>
    <p:extLst>
      <p:ext uri="{BB962C8B-B14F-4D97-AF65-F5344CB8AC3E}">
        <p14:creationId xmlns:p14="http://schemas.microsoft.com/office/powerpoint/2010/main" val="41377179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0F0CE7-3C77-93BB-E6A6-AD11DFC3F371}"/>
              </a:ext>
            </a:extLst>
          </p:cNvPr>
          <p:cNvSpPr>
            <a:spLocks noGrp="1"/>
          </p:cNvSpPr>
          <p:nvPr>
            <p:ph type="title"/>
          </p:nvPr>
        </p:nvSpPr>
        <p:spPr/>
        <p:txBody>
          <a:bodyPr/>
          <a:lstStyle/>
          <a:p>
            <a:r>
              <a:rPr lang="es-ES" dirty="0"/>
              <a:t>Motivos que pueden oponerse frente a una sanción</a:t>
            </a:r>
          </a:p>
        </p:txBody>
      </p:sp>
      <p:sp>
        <p:nvSpPr>
          <p:cNvPr id="3" name="Marcador de contenido 2">
            <a:extLst>
              <a:ext uri="{FF2B5EF4-FFF2-40B4-BE49-F238E27FC236}">
                <a16:creationId xmlns:a16="http://schemas.microsoft.com/office/drawing/2014/main" id="{EC0C37F5-0BD2-82EA-17CA-5A1FC2CBF99C}"/>
              </a:ext>
            </a:extLst>
          </p:cNvPr>
          <p:cNvSpPr>
            <a:spLocks noGrp="1"/>
          </p:cNvSpPr>
          <p:nvPr>
            <p:ph idx="1"/>
          </p:nvPr>
        </p:nvSpPr>
        <p:spPr/>
        <p:txBody>
          <a:bodyPr>
            <a:normAutofit fontScale="70000" lnSpcReduction="20000"/>
          </a:bodyPr>
          <a:lstStyle/>
          <a:p>
            <a:pPr marL="0" indent="0">
              <a:buNone/>
            </a:pPr>
            <a:r>
              <a:rPr lang="es-ES" sz="2600" b="1" dirty="0"/>
              <a:t>.- </a:t>
            </a:r>
            <a:r>
              <a:rPr lang="es-ES" sz="3400" b="1" dirty="0"/>
              <a:t>ATS de 21 de enero de 2026 (RCA/4775/2024)</a:t>
            </a:r>
          </a:p>
          <a:p>
            <a:endParaRPr lang="es-ES" sz="3400" dirty="0"/>
          </a:p>
          <a:p>
            <a:pPr marL="0" indent="0" algn="just">
              <a:buNone/>
            </a:pPr>
            <a:r>
              <a:rPr lang="es-ES" sz="3800" dirty="0"/>
              <a:t>“Reforzar, matizar, completar y clarificar la doctrina jurisprudencial de esta Sala Tercera, Sección Segunda, contenida en las sentencias de 23 de septiembre de 2020 (</a:t>
            </a:r>
            <a:r>
              <a:rPr lang="es-ES" sz="3800" dirty="0" err="1"/>
              <a:t>rec.</a:t>
            </a:r>
            <a:r>
              <a:rPr lang="es-ES" sz="3800" dirty="0"/>
              <a:t> 2839/2019), 20 de noviembre de 2023 (</a:t>
            </a:r>
            <a:r>
              <a:rPr lang="es-ES" sz="3800" dirty="0" err="1"/>
              <a:t>rec.</a:t>
            </a:r>
            <a:r>
              <a:rPr lang="es-ES" sz="3800" dirty="0"/>
              <a:t> 1517/2022) y 9 de abril de 2025 (RCA/4146/2023) a efectos de determinar si, frente a un acuerdo sancionador por la comisión de una infracción del artículo 191 de la Ley 58/2003, de 17 de diciembre, General Tributaria, pueden oponerse, administrativa y judicialmente, cualesquiera motivos jurídicos determinantes de su nulidad, no sólo los directamente imputables a tal acto, sino también aquellos que forman parte del presupuesto de hecho de otros actos anteriores, como el de liquidación, que han quedado firmes por no haber sido recurridos por el interesado”.</a:t>
            </a:r>
          </a:p>
          <a:p>
            <a:endParaRPr lang="es-ES" dirty="0"/>
          </a:p>
        </p:txBody>
      </p:sp>
    </p:spTree>
    <p:extLst>
      <p:ext uri="{BB962C8B-B14F-4D97-AF65-F5344CB8AC3E}">
        <p14:creationId xmlns:p14="http://schemas.microsoft.com/office/powerpoint/2010/main" val="5447170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BBFA16-5655-8D80-4903-CB4718654FB5}"/>
              </a:ext>
            </a:extLst>
          </p:cNvPr>
          <p:cNvSpPr>
            <a:spLocks noGrp="1"/>
          </p:cNvSpPr>
          <p:nvPr>
            <p:ph type="title"/>
          </p:nvPr>
        </p:nvSpPr>
        <p:spPr/>
        <p:txBody>
          <a:bodyPr/>
          <a:lstStyle/>
          <a:p>
            <a:r>
              <a:rPr lang="es-ES" dirty="0"/>
              <a:t>Modelo 720: actos firmes</a:t>
            </a:r>
          </a:p>
        </p:txBody>
      </p:sp>
      <p:sp>
        <p:nvSpPr>
          <p:cNvPr id="3" name="Marcador de contenido 2">
            <a:extLst>
              <a:ext uri="{FF2B5EF4-FFF2-40B4-BE49-F238E27FC236}">
                <a16:creationId xmlns:a16="http://schemas.microsoft.com/office/drawing/2014/main" id="{F0A4B178-311C-AE07-780C-DD345DF33727}"/>
              </a:ext>
            </a:extLst>
          </p:cNvPr>
          <p:cNvSpPr>
            <a:spLocks noGrp="1"/>
          </p:cNvSpPr>
          <p:nvPr>
            <p:ph idx="1"/>
          </p:nvPr>
        </p:nvSpPr>
        <p:spPr/>
        <p:txBody>
          <a:bodyPr>
            <a:normAutofit fontScale="92500" lnSpcReduction="10000"/>
          </a:bodyPr>
          <a:lstStyle/>
          <a:p>
            <a:pPr algn="just"/>
            <a:r>
              <a:rPr lang="es-ES" sz="2600" b="1" dirty="0"/>
              <a:t>ATS de 21 de enero de 2026 (RCA 8616/2024)</a:t>
            </a:r>
          </a:p>
          <a:p>
            <a:pPr algn="just"/>
            <a:endParaRPr lang="es-ES" sz="2600" dirty="0"/>
          </a:p>
          <a:p>
            <a:pPr marL="0" indent="0" algn="just">
              <a:buNone/>
            </a:pPr>
            <a:r>
              <a:rPr lang="es-ES" sz="3000" dirty="0"/>
              <a:t>“Determinar si lo resuelto, por el TJUE [en la Sentencia de 27 de enero de 2022] determina la nulidad de todo lo actuado en aquellos procedimientos en los que se aplicó el arto 39.2 de la LIRPF (</a:t>
            </a:r>
            <a:r>
              <a:rPr lang="es-ES" sz="3000" dirty="0" err="1"/>
              <a:t>ó</a:t>
            </a:r>
            <a:r>
              <a:rPr lang="es-ES" sz="3000" dirty="0"/>
              <a:t> 121.6 de la LIS) y si puede abarcar incluso a actos firmes por no haber sido objeto de impugnación, para garantizar la primacía y efectividad del Derecho de la </a:t>
            </a:r>
            <a:r>
              <a:rPr lang="es-ES" sz="3000" dirty="0" err="1"/>
              <a:t>Union</a:t>
            </a:r>
            <a:r>
              <a:rPr lang="es-ES" sz="3000" dirty="0"/>
              <a:t> Europea, o por el contrario ha de entenderse que lo fallado por el TJUE no afecta a la validez de los procedimiento seguidos y, en todo caso, procedería retrotraer el procedimiento para que la Administración Tributaria compruebe, conforme a la doctrina tradicional, si resulta acreditada la prescripción alegada”.</a:t>
            </a:r>
          </a:p>
          <a:p>
            <a:endParaRPr lang="es-ES" dirty="0"/>
          </a:p>
        </p:txBody>
      </p:sp>
    </p:spTree>
    <p:extLst>
      <p:ext uri="{BB962C8B-B14F-4D97-AF65-F5344CB8AC3E}">
        <p14:creationId xmlns:p14="http://schemas.microsoft.com/office/powerpoint/2010/main" val="42842846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5B9B2A-CCCE-04D1-F045-C4B65DFB4663}"/>
              </a:ext>
            </a:extLst>
          </p:cNvPr>
          <p:cNvSpPr>
            <a:spLocks noGrp="1"/>
          </p:cNvSpPr>
          <p:nvPr>
            <p:ph type="title"/>
          </p:nvPr>
        </p:nvSpPr>
        <p:spPr/>
        <p:txBody>
          <a:bodyPr/>
          <a:lstStyle/>
          <a:p>
            <a:r>
              <a:rPr lang="es-ES" dirty="0"/>
              <a:t>Inadmisibilidad del recurso: agotamiento vía administrativa previa. Silencio</a:t>
            </a:r>
          </a:p>
        </p:txBody>
      </p:sp>
      <p:sp>
        <p:nvSpPr>
          <p:cNvPr id="3" name="Marcador de contenido 2">
            <a:extLst>
              <a:ext uri="{FF2B5EF4-FFF2-40B4-BE49-F238E27FC236}">
                <a16:creationId xmlns:a16="http://schemas.microsoft.com/office/drawing/2014/main" id="{0110246D-15A6-04F5-802C-3CBA280D5526}"/>
              </a:ext>
            </a:extLst>
          </p:cNvPr>
          <p:cNvSpPr>
            <a:spLocks noGrp="1"/>
          </p:cNvSpPr>
          <p:nvPr>
            <p:ph idx="1"/>
          </p:nvPr>
        </p:nvSpPr>
        <p:spPr/>
        <p:txBody>
          <a:bodyPr>
            <a:normAutofit fontScale="85000" lnSpcReduction="10000"/>
          </a:bodyPr>
          <a:lstStyle/>
          <a:p>
            <a:pPr marL="0" indent="0">
              <a:buNone/>
            </a:pPr>
            <a:r>
              <a:rPr lang="es-ES" sz="2600" b="1" dirty="0"/>
              <a:t>.- </a:t>
            </a:r>
            <a:r>
              <a:rPr lang="es-ES" b="1" dirty="0"/>
              <a:t>ATS de 3 de diciembre de 2025 (RCA/8216/2024)</a:t>
            </a:r>
          </a:p>
          <a:p>
            <a:pPr marL="0" indent="0" algn="just">
              <a:buNone/>
            </a:pPr>
            <a:r>
              <a:rPr lang="es-ES" sz="3000" dirty="0"/>
              <a:t>“Reafirmar, reforzar, completar o aclarar, en su caso revisar, la jurisprudencia contenida en las Sentencias de esta Sala de 7 de marzo de 2023 (</a:t>
            </a:r>
            <a:r>
              <a:rPr lang="es-ES" sz="3000" dirty="0" err="1"/>
              <a:t>rec.</a:t>
            </a:r>
            <a:r>
              <a:rPr lang="es-ES" sz="3000" dirty="0"/>
              <a:t> 3069/2021 , ECLI:ES:TS:2023:799 ) y 3 de mayo de 2023 (RCA 4792/2021, ECLI:ES:TS:2023:1813 ) relativa a la improcedencia de declarar la inadmisibilidad de un recurso contencioso administrativo, por falta de agotamiento de la vía administrativa previa, conforme a lo declarado en los artículos 69.c), en relación con el 25.1 Ley 29/1998, de 13 de julio, reguladora de la jurisdicción contencioso administrativa , en aquellos casos -como el presente- en que el acto impugnado fuera una desestimación presunta de un recurso de reposición de carácter potestativo cuando en la notificación del acto expreso objeto de dicho recurso se haya hecho constar la debida información relativa a los medios de impugnación procedentes”</a:t>
            </a:r>
          </a:p>
          <a:p>
            <a:endParaRPr lang="es-ES" dirty="0"/>
          </a:p>
        </p:txBody>
      </p:sp>
    </p:spTree>
    <p:extLst>
      <p:ext uri="{BB962C8B-B14F-4D97-AF65-F5344CB8AC3E}">
        <p14:creationId xmlns:p14="http://schemas.microsoft.com/office/powerpoint/2010/main" val="37256626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D42011-7801-A44F-46B1-687A75DE990B}"/>
              </a:ext>
            </a:extLst>
          </p:cNvPr>
          <p:cNvSpPr>
            <a:spLocks noGrp="1"/>
          </p:cNvSpPr>
          <p:nvPr>
            <p:ph type="title"/>
          </p:nvPr>
        </p:nvSpPr>
        <p:spPr/>
        <p:style>
          <a:lnRef idx="2">
            <a:schemeClr val="accent1">
              <a:shade val="15000"/>
            </a:schemeClr>
          </a:lnRef>
          <a:fillRef idx="1">
            <a:schemeClr val="accent1"/>
          </a:fillRef>
          <a:effectRef idx="0">
            <a:schemeClr val="accent1"/>
          </a:effectRef>
          <a:fontRef idx="minor">
            <a:schemeClr val="lt1"/>
          </a:fontRef>
        </p:style>
        <p:txBody>
          <a:bodyPr/>
          <a:lstStyle/>
          <a:p>
            <a:r>
              <a:rPr lang="es-ES" dirty="0"/>
              <a:t>3. Impuestos estatales</a:t>
            </a:r>
          </a:p>
        </p:txBody>
      </p:sp>
      <p:sp>
        <p:nvSpPr>
          <p:cNvPr id="3" name="Marcador de contenido 2">
            <a:extLst>
              <a:ext uri="{FF2B5EF4-FFF2-40B4-BE49-F238E27FC236}">
                <a16:creationId xmlns:a16="http://schemas.microsoft.com/office/drawing/2014/main" id="{02C945FC-88A6-0701-C14B-5A296852A04B}"/>
              </a:ext>
            </a:extLst>
          </p:cNvPr>
          <p:cNvSpPr>
            <a:spLocks noGrp="1"/>
          </p:cNvSpPr>
          <p:nvPr>
            <p:ph idx="1"/>
          </p:nvPr>
        </p:nvSpPr>
        <p:spPr/>
        <p:txBody>
          <a:bodyPr>
            <a:normAutofit/>
          </a:bodyPr>
          <a:lstStyle/>
          <a:p>
            <a:r>
              <a:rPr lang="es-ES" sz="3200" dirty="0"/>
              <a:t>Impuesto sobre la Renta de las Personas Físicas</a:t>
            </a:r>
          </a:p>
          <a:p>
            <a:r>
              <a:rPr lang="es-ES" sz="3200" dirty="0"/>
              <a:t>Impuesto sobre Sociedades</a:t>
            </a:r>
          </a:p>
          <a:p>
            <a:r>
              <a:rPr lang="es-ES" sz="3200" dirty="0"/>
              <a:t>Impuesto sobre el Valor Añadido</a:t>
            </a:r>
          </a:p>
          <a:p>
            <a:r>
              <a:rPr lang="es-ES" sz="3200"/>
              <a:t>Impuesto Aduanas</a:t>
            </a:r>
            <a:endParaRPr lang="es-ES" sz="3200" dirty="0"/>
          </a:p>
        </p:txBody>
      </p:sp>
    </p:spTree>
    <p:extLst>
      <p:ext uri="{BB962C8B-B14F-4D97-AF65-F5344CB8AC3E}">
        <p14:creationId xmlns:p14="http://schemas.microsoft.com/office/powerpoint/2010/main" val="6727981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81CF23-0A2D-96DD-DE1A-916794875DD9}"/>
              </a:ext>
            </a:extLst>
          </p:cNvPr>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s-ES" dirty="0"/>
              <a:t>Impuesto sobre la Renta de las Personas Físicas</a:t>
            </a:r>
          </a:p>
        </p:txBody>
      </p:sp>
      <p:sp>
        <p:nvSpPr>
          <p:cNvPr id="3" name="Marcador de contenido 2">
            <a:extLst>
              <a:ext uri="{FF2B5EF4-FFF2-40B4-BE49-F238E27FC236}">
                <a16:creationId xmlns:a16="http://schemas.microsoft.com/office/drawing/2014/main" id="{B13DD14C-8719-308A-E5FC-CEDDC4658338}"/>
              </a:ext>
            </a:extLst>
          </p:cNvPr>
          <p:cNvSpPr>
            <a:spLocks noGrp="1"/>
          </p:cNvSpPr>
          <p:nvPr>
            <p:ph idx="1"/>
          </p:nvPr>
        </p:nvSpPr>
        <p:spPr/>
        <p:txBody>
          <a:bodyPr/>
          <a:lstStyle/>
          <a:p>
            <a:r>
              <a:rPr lang="es-ES" dirty="0"/>
              <a:t>Pérdidas derivadas de la amortización acciones y conversión deuda subordinada del Banco Popular</a:t>
            </a:r>
          </a:p>
          <a:p>
            <a:pPr algn="just"/>
            <a:r>
              <a:rPr lang="es-ES" dirty="0"/>
              <a:t>Deducibilidad  de gastos artículo 24.6 LIRNR en el régimen de impatriados del art. 93 LIRPF</a:t>
            </a:r>
          </a:p>
          <a:p>
            <a:r>
              <a:rPr lang="es-ES" dirty="0"/>
              <a:t>Compatibilidad del mínimo por descendientes y anualidades por alimentos</a:t>
            </a:r>
          </a:p>
          <a:p>
            <a:endParaRPr lang="es-ES" dirty="0"/>
          </a:p>
        </p:txBody>
      </p:sp>
    </p:spTree>
    <p:extLst>
      <p:ext uri="{BB962C8B-B14F-4D97-AF65-F5344CB8AC3E}">
        <p14:creationId xmlns:p14="http://schemas.microsoft.com/office/powerpoint/2010/main" val="15933814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9C2BBB-2F42-2773-29B6-70A8EEFB5196}"/>
              </a:ext>
            </a:extLst>
          </p:cNvPr>
          <p:cNvSpPr>
            <a:spLocks noGrp="1"/>
          </p:cNvSpPr>
          <p:nvPr>
            <p:ph type="title"/>
          </p:nvPr>
        </p:nvSpPr>
        <p:spPr/>
        <p:txBody>
          <a:bodyPr>
            <a:normAutofit fontScale="90000"/>
          </a:bodyPr>
          <a:lstStyle/>
          <a:p>
            <a:r>
              <a:rPr lang="es-ES" dirty="0"/>
              <a:t>Pérdidas derivadas de la amortización acciones y conversión deuda subordinada del Banco Popular</a:t>
            </a:r>
          </a:p>
        </p:txBody>
      </p:sp>
      <p:sp>
        <p:nvSpPr>
          <p:cNvPr id="3" name="Marcador de contenido 2">
            <a:extLst>
              <a:ext uri="{FF2B5EF4-FFF2-40B4-BE49-F238E27FC236}">
                <a16:creationId xmlns:a16="http://schemas.microsoft.com/office/drawing/2014/main" id="{95B334FC-47A5-E7E4-E155-6FCFA8E80E9E}"/>
              </a:ext>
            </a:extLst>
          </p:cNvPr>
          <p:cNvSpPr>
            <a:spLocks noGrp="1"/>
          </p:cNvSpPr>
          <p:nvPr>
            <p:ph idx="1"/>
          </p:nvPr>
        </p:nvSpPr>
        <p:spPr/>
        <p:txBody>
          <a:bodyPr>
            <a:normAutofit fontScale="62500" lnSpcReduction="20000"/>
          </a:bodyPr>
          <a:lstStyle/>
          <a:p>
            <a:pPr marL="0" indent="0">
              <a:buNone/>
            </a:pPr>
            <a:r>
              <a:rPr lang="es-ES" b="1" dirty="0"/>
              <a:t>.-</a:t>
            </a:r>
            <a:r>
              <a:rPr lang="es-ES" dirty="0"/>
              <a:t> </a:t>
            </a:r>
            <a:r>
              <a:rPr lang="es-ES" sz="3800" b="1" dirty="0"/>
              <a:t>ATS 12 de noviembre de 2025 (RCA/8947/2024) </a:t>
            </a:r>
          </a:p>
          <a:p>
            <a:pPr marL="0" indent="0">
              <a:buNone/>
            </a:pPr>
            <a:r>
              <a:rPr lang="es-ES" sz="3800" b="1" dirty="0"/>
              <a:t>.- ATS 17 de diciembre de 2025 (RCA/9361/2024)</a:t>
            </a:r>
          </a:p>
          <a:p>
            <a:pPr marL="0" indent="0">
              <a:buNone/>
            </a:pPr>
            <a:r>
              <a:rPr lang="es-ES" sz="3800" b="1" dirty="0"/>
              <a:t>.- ATS 14 de enero de 2026 (RCA/9522/2024)</a:t>
            </a:r>
          </a:p>
          <a:p>
            <a:pPr marL="0" indent="0" algn="just">
              <a:buNone/>
            </a:pPr>
            <a:r>
              <a:rPr lang="es-ES" sz="4000" dirty="0"/>
              <a:t>“Si, a efectos del Impuesto sobre la Renta de las Personas Físicas (IRPF), las pérdidas puestas de manifiesto como consecuencia de la amortización total de acciones y la conversión de deuda subordinada en acciones seguida de su posterior amortización o transmisión, acordadas en el marco de un procedimiento de resolución bancaria conforme al Reglamento (UE) 806/2014 y ejecutadas por el Fondo de Reestructuración Ordenada Bancaria (FROB), deben integrarse en la base imponible del ahorro -ya sea como pérdida patrimonial o como rendimiento del capital mobiliario negativo-, o si, por el contrario, constituyen pérdidas patrimoniales no derivadas de transmisión en el sentido del artículo 33.1 de la Ley del IRPF , con la consiguiente integración en la base imponible general prevista en el artículo 45 del mismo texto legal “</a:t>
            </a:r>
          </a:p>
          <a:p>
            <a:endParaRPr lang="es-ES" dirty="0"/>
          </a:p>
        </p:txBody>
      </p:sp>
    </p:spTree>
    <p:extLst>
      <p:ext uri="{BB962C8B-B14F-4D97-AF65-F5344CB8AC3E}">
        <p14:creationId xmlns:p14="http://schemas.microsoft.com/office/powerpoint/2010/main" val="42887152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EFBCCC-7539-98C5-F782-EB669A8CF535}"/>
              </a:ext>
            </a:extLst>
          </p:cNvPr>
          <p:cNvSpPr>
            <a:spLocks noGrp="1"/>
          </p:cNvSpPr>
          <p:nvPr>
            <p:ph type="title"/>
          </p:nvPr>
        </p:nvSpPr>
        <p:spPr/>
        <p:txBody>
          <a:bodyPr>
            <a:normAutofit fontScale="90000"/>
          </a:bodyPr>
          <a:lstStyle/>
          <a:p>
            <a:r>
              <a:rPr lang="es-ES" dirty="0"/>
              <a:t>Deducibilidad  de gastos artículo 24.6 LIRNR en el régimen de impatriados del art. 93 LIRPF</a:t>
            </a:r>
            <a:br>
              <a:rPr lang="es-ES" dirty="0"/>
            </a:br>
            <a:endParaRPr lang="es-ES" dirty="0"/>
          </a:p>
        </p:txBody>
      </p:sp>
      <p:sp>
        <p:nvSpPr>
          <p:cNvPr id="3" name="Marcador de contenido 2">
            <a:extLst>
              <a:ext uri="{FF2B5EF4-FFF2-40B4-BE49-F238E27FC236}">
                <a16:creationId xmlns:a16="http://schemas.microsoft.com/office/drawing/2014/main" id="{77BC1C8B-6F49-C2F5-1904-B67BE3B7707D}"/>
              </a:ext>
            </a:extLst>
          </p:cNvPr>
          <p:cNvSpPr>
            <a:spLocks noGrp="1"/>
          </p:cNvSpPr>
          <p:nvPr>
            <p:ph idx="1"/>
          </p:nvPr>
        </p:nvSpPr>
        <p:spPr/>
        <p:txBody>
          <a:bodyPr>
            <a:normAutofit fontScale="92500" lnSpcReduction="10000"/>
          </a:bodyPr>
          <a:lstStyle/>
          <a:p>
            <a:pPr marL="0" indent="0">
              <a:buNone/>
            </a:pPr>
            <a:r>
              <a:rPr lang="es-ES" sz="2600" b="1" dirty="0"/>
              <a:t>.- ATS de 12 de noviembre de 2025 (RCA/7666/2024)</a:t>
            </a:r>
          </a:p>
          <a:p>
            <a:pPr marL="0" indent="0" algn="just">
              <a:buNone/>
            </a:pPr>
            <a:r>
              <a:rPr lang="es-ES" dirty="0"/>
              <a:t>“Si, en el régimen fiscal especial aplicable a los trabajadores desplazados a territorio español regulado en el artículo 93 de la Ley 35/2006, del Impuesto sobre la Renta de las Personas Físicas , resulta aplicable la regla del artículo 24.6 del Real Decreto Legislativo 5/2004, de 5 de marzo , por el que se aprueba el texto refundido de la Ley del Impuesto sobre la Renta de no Residentes, que permite a los contribuyentes residentes en otro Estado miembro de la Unión Europea deducir determinados gastos directamente vinculados con los rendimientos obtenidos en España sin mediación de establecimiento permanente, o si, por el contrario, la base imponible de dichos rendimientos debe determinarse conforme a lo dispuesto en el artículo 24.1 del mismo texto legal , esto es, por su importe íntegro sin deducción de gasto alguno”. </a:t>
            </a:r>
            <a:endParaRPr lang="es-ES" b="1" dirty="0"/>
          </a:p>
        </p:txBody>
      </p:sp>
    </p:spTree>
    <p:extLst>
      <p:ext uri="{BB962C8B-B14F-4D97-AF65-F5344CB8AC3E}">
        <p14:creationId xmlns:p14="http://schemas.microsoft.com/office/powerpoint/2010/main" val="2476685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635069-6F32-B4B9-29C2-DA70E997AC4F}"/>
              </a:ext>
            </a:extLst>
          </p:cNvPr>
          <p:cNvSpPr>
            <a:spLocks noGrp="1"/>
          </p:cNvSpPr>
          <p:nvPr>
            <p:ph type="title"/>
          </p:nvPr>
        </p:nvSpPr>
        <p:spPr/>
        <p:txBody>
          <a:bodyPr>
            <a:normAutofit fontScale="90000"/>
          </a:bodyPr>
          <a:lstStyle/>
          <a:p>
            <a:r>
              <a:rPr lang="es-ES" dirty="0"/>
              <a:t>Compatibilidad mínimo por descendientes y anualidades por alimentos por decisión judicial</a:t>
            </a:r>
          </a:p>
        </p:txBody>
      </p:sp>
      <p:sp>
        <p:nvSpPr>
          <p:cNvPr id="3" name="Marcador de contenido 2">
            <a:extLst>
              <a:ext uri="{FF2B5EF4-FFF2-40B4-BE49-F238E27FC236}">
                <a16:creationId xmlns:a16="http://schemas.microsoft.com/office/drawing/2014/main" id="{254E2026-C01F-6F4A-4627-EAC5D1E10292}"/>
              </a:ext>
            </a:extLst>
          </p:cNvPr>
          <p:cNvSpPr>
            <a:spLocks noGrp="1"/>
          </p:cNvSpPr>
          <p:nvPr>
            <p:ph idx="1"/>
          </p:nvPr>
        </p:nvSpPr>
        <p:spPr/>
        <p:txBody>
          <a:bodyPr>
            <a:normAutofit lnSpcReduction="10000"/>
          </a:bodyPr>
          <a:lstStyle/>
          <a:p>
            <a:pPr marL="0" indent="0">
              <a:buNone/>
            </a:pPr>
            <a:r>
              <a:rPr lang="es-ES" sz="2200" b="1" dirty="0"/>
              <a:t>.- ATS 17 de diciembre de 2025 (RCA/7881/2024)</a:t>
            </a:r>
          </a:p>
          <a:p>
            <a:pPr marL="0" indent="0">
              <a:buNone/>
            </a:pPr>
            <a:r>
              <a:rPr lang="es-ES" sz="2200" b="1" dirty="0"/>
              <a:t>.- ATS 14 de enero de 2025 (RCA/8756/2024)</a:t>
            </a:r>
          </a:p>
          <a:p>
            <a:pPr marL="0" indent="0">
              <a:buNone/>
            </a:pPr>
            <a:r>
              <a:rPr lang="es-ES" sz="2200" b="1" dirty="0"/>
              <a:t> .- AATS 21 de enero de 2026 (RCA/7181/2024; RCA/101/2025; RCA/385/2025)</a:t>
            </a:r>
          </a:p>
          <a:p>
            <a:pPr marL="0" indent="0">
              <a:buNone/>
            </a:pPr>
            <a:r>
              <a:rPr lang="es-ES" sz="2200" b="1" dirty="0"/>
              <a:t> .- AATS 29 de enero de 2026 (RCA/932/2025; RCA/2245/2025; RCA/3890/2025;</a:t>
            </a:r>
          </a:p>
          <a:p>
            <a:pPr marL="0" indent="0">
              <a:buNone/>
            </a:pPr>
            <a:r>
              <a:rPr lang="es-ES" sz="2200" b="1" dirty="0"/>
              <a:t>   RCA/3410/2025; RCA/2582/2025)</a:t>
            </a:r>
          </a:p>
          <a:p>
            <a:pPr marL="0" indent="0" algn="just">
              <a:buNone/>
            </a:pPr>
            <a:r>
              <a:rPr lang="es-ES" dirty="0"/>
              <a:t>“Determinar si tras la entrada en vigor de la Ley 26/2014, de 27 de noviembre, resulta posible, en los supuestos de custodia compartida, la aplicación simultánea, en el mismo período impositivo, del mínimo por descendientes del artículo 58 de la LIRPF y del régimen previsto para las anualidades por alimentos en favor de los hijos por decisión judicial en los artículos 64 y 75 de dicha norma”.</a:t>
            </a:r>
          </a:p>
          <a:p>
            <a:endParaRPr lang="es-ES" dirty="0"/>
          </a:p>
        </p:txBody>
      </p:sp>
    </p:spTree>
    <p:extLst>
      <p:ext uri="{BB962C8B-B14F-4D97-AF65-F5344CB8AC3E}">
        <p14:creationId xmlns:p14="http://schemas.microsoft.com/office/powerpoint/2010/main" val="2324870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598C87-4403-DB20-3FAE-0CD21E97A317}"/>
              </a:ext>
            </a:extLst>
          </p:cNvPr>
          <p:cNvSpPr>
            <a:spLocks noGrp="1"/>
          </p:cNvSpPr>
          <p:nvPr>
            <p:ph type="ctrTitle"/>
          </p:nvPr>
        </p:nvSpPr>
        <p:spPr/>
        <p:txBody>
          <a:bodyPr>
            <a:normAutofit/>
          </a:bodyPr>
          <a:lstStyle/>
          <a:p>
            <a:r>
              <a:rPr lang="es-ES" sz="4000" dirty="0"/>
              <a:t>CUESTIONES MÁS RELEVANTES ADMITIDAS RECIENTEMENTE EN MATERIA TRIBUTARIA POR LA SECCIÓN PRIMERA DE LA SALA TERCERA DEL TRIBUNAL SUPREMO</a:t>
            </a:r>
          </a:p>
        </p:txBody>
      </p:sp>
      <p:sp>
        <p:nvSpPr>
          <p:cNvPr id="3" name="Subtítulo 2">
            <a:extLst>
              <a:ext uri="{FF2B5EF4-FFF2-40B4-BE49-F238E27FC236}">
                <a16:creationId xmlns:a16="http://schemas.microsoft.com/office/drawing/2014/main" id="{CEC4532F-19B5-E850-8AA8-5E69566FD7A6}"/>
              </a:ext>
            </a:extLst>
          </p:cNvPr>
          <p:cNvSpPr>
            <a:spLocks noGrp="1"/>
          </p:cNvSpPr>
          <p:nvPr>
            <p:ph type="subTitle" idx="1"/>
          </p:nvPr>
        </p:nvSpPr>
        <p:spPr/>
        <p:txBody>
          <a:bodyPr>
            <a:normAutofit fontScale="85000" lnSpcReduction="20000"/>
          </a:bodyPr>
          <a:lstStyle/>
          <a:p>
            <a:r>
              <a:rPr lang="es-ES" dirty="0"/>
              <a:t>RECURSO DE CASACIÓN </a:t>
            </a:r>
          </a:p>
          <a:p>
            <a:r>
              <a:rPr lang="es-ES" dirty="0"/>
              <a:t>ADMISIÓN</a:t>
            </a:r>
          </a:p>
          <a:p>
            <a:r>
              <a:rPr lang="es-ES" dirty="0"/>
              <a:t>Ana Isabel Martín Valero</a:t>
            </a:r>
          </a:p>
          <a:p>
            <a:r>
              <a:rPr lang="es-ES" dirty="0"/>
              <a:t>Letrada coordinadora del Gabinete Técnico del Tribunal Supremo (Área contencioso administrativa)</a:t>
            </a:r>
          </a:p>
        </p:txBody>
      </p:sp>
    </p:spTree>
    <p:extLst>
      <p:ext uri="{BB962C8B-B14F-4D97-AF65-F5344CB8AC3E}">
        <p14:creationId xmlns:p14="http://schemas.microsoft.com/office/powerpoint/2010/main" val="42893483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153168-EAF3-24D8-6F24-71092B5A6803}"/>
              </a:ext>
            </a:extLst>
          </p:cNvPr>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br>
              <a:rPr lang="es-ES" dirty="0"/>
            </a:br>
            <a:r>
              <a:rPr lang="es-ES" dirty="0"/>
              <a:t>		Impuesto sobre sociedades</a:t>
            </a:r>
            <a:br>
              <a:rPr lang="es-ES" dirty="0"/>
            </a:br>
            <a:endParaRPr lang="es-ES" dirty="0"/>
          </a:p>
        </p:txBody>
      </p:sp>
      <p:sp>
        <p:nvSpPr>
          <p:cNvPr id="3" name="Marcador de contenido 2">
            <a:extLst>
              <a:ext uri="{FF2B5EF4-FFF2-40B4-BE49-F238E27FC236}">
                <a16:creationId xmlns:a16="http://schemas.microsoft.com/office/drawing/2014/main" id="{55B183E3-A8AD-B4F5-2BC9-3D265CB3B513}"/>
              </a:ext>
            </a:extLst>
          </p:cNvPr>
          <p:cNvSpPr>
            <a:spLocks noGrp="1"/>
          </p:cNvSpPr>
          <p:nvPr>
            <p:ph idx="1"/>
          </p:nvPr>
        </p:nvSpPr>
        <p:spPr/>
        <p:txBody>
          <a:bodyPr/>
          <a:lstStyle/>
          <a:p>
            <a:r>
              <a:rPr lang="es-ES" dirty="0"/>
              <a:t>Recuperación de ayudas de Estado amortización del fondo de comercio: confianza legítima</a:t>
            </a:r>
          </a:p>
        </p:txBody>
      </p:sp>
    </p:spTree>
    <p:extLst>
      <p:ext uri="{BB962C8B-B14F-4D97-AF65-F5344CB8AC3E}">
        <p14:creationId xmlns:p14="http://schemas.microsoft.com/office/powerpoint/2010/main" val="32677907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4A029E-9CB2-A6FC-CD6A-654245B95EA2}"/>
              </a:ext>
            </a:extLst>
          </p:cNvPr>
          <p:cNvSpPr>
            <a:spLocks noGrp="1"/>
          </p:cNvSpPr>
          <p:nvPr>
            <p:ph type="title"/>
          </p:nvPr>
        </p:nvSpPr>
        <p:spPr/>
        <p:txBody>
          <a:bodyPr>
            <a:normAutofit fontScale="90000"/>
          </a:bodyPr>
          <a:lstStyle/>
          <a:p>
            <a:r>
              <a:rPr lang="es-ES" dirty="0"/>
              <a:t>Recuperación de ayudas de Estado amortización fondo de comercio: confianza legítima</a:t>
            </a:r>
          </a:p>
        </p:txBody>
      </p:sp>
      <p:sp>
        <p:nvSpPr>
          <p:cNvPr id="3" name="Marcador de contenido 2">
            <a:extLst>
              <a:ext uri="{FF2B5EF4-FFF2-40B4-BE49-F238E27FC236}">
                <a16:creationId xmlns:a16="http://schemas.microsoft.com/office/drawing/2014/main" id="{76F6DF66-BCD1-AAF7-1947-166DF5C66CE8}"/>
              </a:ext>
            </a:extLst>
          </p:cNvPr>
          <p:cNvSpPr>
            <a:spLocks noGrp="1"/>
          </p:cNvSpPr>
          <p:nvPr>
            <p:ph idx="1"/>
          </p:nvPr>
        </p:nvSpPr>
        <p:spPr/>
        <p:txBody>
          <a:bodyPr>
            <a:normAutofit fontScale="85000" lnSpcReduction="10000"/>
          </a:bodyPr>
          <a:lstStyle/>
          <a:p>
            <a:pPr marL="0" indent="0">
              <a:buNone/>
            </a:pPr>
            <a:r>
              <a:rPr lang="es-ES" b="1" dirty="0"/>
              <a:t>.- ATS de 14 de enero de 2026 (RCA/6401/2024)</a:t>
            </a:r>
          </a:p>
          <a:p>
            <a:pPr marL="0" indent="0" algn="just">
              <a:buNone/>
            </a:pPr>
            <a:r>
              <a:rPr lang="es-ES" dirty="0"/>
              <a:t>“Determinar si, en la ejecución nacional de una decisión de la Comisión Europea de recuperación de ayudas de Estado, cuando el beneficiario invoca la protección de la confianza legítima reconocida en dicha decisión alegando la existencia de «obstáculos jurídicos explícitos a las combinaciones transfronterizas de empresas», corresponde a las autoridades nacionales -incluidos los órganos jurisdiccionales- verificar, en el caso concreto, la concurrencia de tales obstáculos a efectos de apreciar la procedencia de la excepción a la recuperación; o si, por el contrario, pueden prescindir de dicho examen por considerar que la decisión de la Comisión ya ha excluido la existencia de tales obstáculos respecto de las combinaciones transfronterizas con los terceros Estados de que se trate, en particular en relación con el artículo 4.1 de la Decisión de la Comisión de 12 de enero de 2011 (asunto C-45/07), en el marco de la aplicación del régimen fiscal previsto en el artículo 12.5 del Real Decreto Legislativo 4/2004, de 5 de marzo”.</a:t>
            </a:r>
          </a:p>
        </p:txBody>
      </p:sp>
    </p:spTree>
    <p:extLst>
      <p:ext uri="{BB962C8B-B14F-4D97-AF65-F5344CB8AC3E}">
        <p14:creationId xmlns:p14="http://schemas.microsoft.com/office/powerpoint/2010/main" val="8816607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EC47F60-AB72-24EA-E035-05A2BD6CF055}"/>
              </a:ext>
            </a:extLst>
          </p:cNvPr>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s-ES" dirty="0"/>
              <a:t>Impuesto sobre el Valor Añadido </a:t>
            </a:r>
          </a:p>
        </p:txBody>
      </p:sp>
      <p:sp>
        <p:nvSpPr>
          <p:cNvPr id="3" name="Marcador de contenido 2">
            <a:extLst>
              <a:ext uri="{FF2B5EF4-FFF2-40B4-BE49-F238E27FC236}">
                <a16:creationId xmlns:a16="http://schemas.microsoft.com/office/drawing/2014/main" id="{36D07042-C19F-E1A9-A486-990A01592A09}"/>
              </a:ext>
            </a:extLst>
          </p:cNvPr>
          <p:cNvSpPr>
            <a:spLocks noGrp="1"/>
          </p:cNvSpPr>
          <p:nvPr>
            <p:ph idx="1"/>
          </p:nvPr>
        </p:nvSpPr>
        <p:spPr/>
        <p:txBody>
          <a:bodyPr/>
          <a:lstStyle/>
          <a:p>
            <a:pPr marL="0" indent="0">
              <a:buNone/>
            </a:pPr>
            <a:endParaRPr lang="es-ES" i="1" dirty="0"/>
          </a:p>
          <a:p>
            <a:pPr marL="0" indent="0">
              <a:buNone/>
            </a:pPr>
            <a:r>
              <a:rPr lang="es-ES" i="1" dirty="0"/>
              <a:t>Repercusión y rectificación de cuotas a posteriori</a:t>
            </a:r>
          </a:p>
          <a:p>
            <a:pPr marL="0" indent="0">
              <a:buNone/>
            </a:pPr>
            <a:r>
              <a:rPr lang="es-ES" dirty="0"/>
              <a:t>Transmisión de inmuebles: primera entrega exenta</a:t>
            </a:r>
          </a:p>
          <a:p>
            <a:pPr marL="0" indent="0">
              <a:buNone/>
            </a:pPr>
            <a:endParaRPr lang="es-ES" dirty="0"/>
          </a:p>
        </p:txBody>
      </p:sp>
    </p:spTree>
    <p:extLst>
      <p:ext uri="{BB962C8B-B14F-4D97-AF65-F5344CB8AC3E}">
        <p14:creationId xmlns:p14="http://schemas.microsoft.com/office/powerpoint/2010/main" val="30148443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7A5E64-105A-CAEC-5344-28D31E013F86}"/>
              </a:ext>
            </a:extLst>
          </p:cNvPr>
          <p:cNvSpPr>
            <a:spLocks noGrp="1"/>
          </p:cNvSpPr>
          <p:nvPr>
            <p:ph type="title"/>
          </p:nvPr>
        </p:nvSpPr>
        <p:spPr/>
        <p:txBody>
          <a:bodyPr/>
          <a:lstStyle/>
          <a:p>
            <a:r>
              <a:rPr lang="es-ES" dirty="0"/>
              <a:t>Repercusión y rectificación de cuotas </a:t>
            </a:r>
            <a:r>
              <a:rPr lang="es-ES" i="1" dirty="0"/>
              <a:t>a posteriori</a:t>
            </a:r>
            <a:endParaRPr lang="es-ES" dirty="0"/>
          </a:p>
        </p:txBody>
      </p:sp>
      <p:sp>
        <p:nvSpPr>
          <p:cNvPr id="3" name="Marcador de contenido 2">
            <a:extLst>
              <a:ext uri="{FF2B5EF4-FFF2-40B4-BE49-F238E27FC236}">
                <a16:creationId xmlns:a16="http://schemas.microsoft.com/office/drawing/2014/main" id="{9D653621-1684-9DD7-06C1-E8F0849ABC6D}"/>
              </a:ext>
            </a:extLst>
          </p:cNvPr>
          <p:cNvSpPr>
            <a:spLocks noGrp="1"/>
          </p:cNvSpPr>
          <p:nvPr>
            <p:ph idx="1"/>
          </p:nvPr>
        </p:nvSpPr>
        <p:spPr/>
        <p:txBody>
          <a:bodyPr/>
          <a:lstStyle/>
          <a:p>
            <a:pPr marL="0" indent="0">
              <a:buNone/>
            </a:pPr>
            <a:r>
              <a:rPr lang="es-ES" dirty="0"/>
              <a:t>   .- </a:t>
            </a:r>
            <a:r>
              <a:rPr lang="es-ES" sz="2400" b="1" dirty="0"/>
              <a:t>ATS 10 de diciembre de 2025 ( RCA/8857/2024)</a:t>
            </a:r>
          </a:p>
          <a:p>
            <a:pPr marL="0" indent="0">
              <a:buNone/>
            </a:pPr>
            <a:r>
              <a:rPr lang="es-ES" sz="2400" b="1" dirty="0"/>
              <a:t>    .-AATS 21 de enero de 2026 (RCA/664/2025; 1989/2025; 3432/2025; 260/2025;</a:t>
            </a:r>
          </a:p>
          <a:p>
            <a:pPr marL="0" indent="0">
              <a:buNone/>
            </a:pPr>
            <a:r>
              <a:rPr lang="es-ES" sz="2400" b="1" dirty="0"/>
              <a:t>    518/2025; 2007/2025)</a:t>
            </a:r>
          </a:p>
          <a:p>
            <a:pPr marL="0" indent="0" algn="just">
              <a:buNone/>
            </a:pPr>
            <a:r>
              <a:rPr lang="es-ES" sz="3200" dirty="0"/>
              <a:t>“Determinar si, cuando el sujeto pasivo del Impuesto sobre el Valor Añadido omite indebidamente la aplicación del régimen general y tributa en el régimen especial de la agricultura, ganadería y pesca, resulta posible efectuar con posterioridad la repercusión y rectificación de las cuotas del impuesto correspondientes a las operaciones realizadas”.</a:t>
            </a:r>
          </a:p>
          <a:p>
            <a:endParaRPr lang="es-ES" dirty="0"/>
          </a:p>
        </p:txBody>
      </p:sp>
    </p:spTree>
    <p:extLst>
      <p:ext uri="{BB962C8B-B14F-4D97-AF65-F5344CB8AC3E}">
        <p14:creationId xmlns:p14="http://schemas.microsoft.com/office/powerpoint/2010/main" val="11830883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BDFC89-8346-61F7-6D20-B1F363239B94}"/>
              </a:ext>
            </a:extLst>
          </p:cNvPr>
          <p:cNvSpPr>
            <a:spLocks noGrp="1"/>
          </p:cNvSpPr>
          <p:nvPr>
            <p:ph type="title"/>
          </p:nvPr>
        </p:nvSpPr>
        <p:spPr/>
        <p:txBody>
          <a:bodyPr>
            <a:normAutofit fontScale="90000"/>
          </a:bodyPr>
          <a:lstStyle/>
          <a:p>
            <a:r>
              <a:rPr lang="es-ES" dirty="0"/>
              <a:t>Transmisión de inmuebles: primera entrega exenta</a:t>
            </a:r>
            <a:br>
              <a:rPr lang="es-ES" dirty="0"/>
            </a:br>
            <a:endParaRPr lang="es-ES" dirty="0"/>
          </a:p>
        </p:txBody>
      </p:sp>
      <p:sp>
        <p:nvSpPr>
          <p:cNvPr id="3" name="Marcador de contenido 2">
            <a:extLst>
              <a:ext uri="{FF2B5EF4-FFF2-40B4-BE49-F238E27FC236}">
                <a16:creationId xmlns:a16="http://schemas.microsoft.com/office/drawing/2014/main" id="{905770FB-EE8D-9E60-4730-B5DEA1C12E52}"/>
              </a:ext>
            </a:extLst>
          </p:cNvPr>
          <p:cNvSpPr>
            <a:spLocks noGrp="1"/>
          </p:cNvSpPr>
          <p:nvPr>
            <p:ph idx="1"/>
          </p:nvPr>
        </p:nvSpPr>
        <p:spPr/>
        <p:txBody>
          <a:bodyPr>
            <a:normAutofit fontScale="92500" lnSpcReduction="20000"/>
          </a:bodyPr>
          <a:lstStyle/>
          <a:p>
            <a:r>
              <a:rPr lang="es-ES" dirty="0"/>
              <a:t>.- </a:t>
            </a:r>
            <a:r>
              <a:rPr lang="es-ES" sz="2600" b="1" dirty="0"/>
              <a:t>ATS del 14 de enero de 2026 (RCA/9440/2024)</a:t>
            </a:r>
          </a:p>
          <a:p>
            <a:pPr marL="0" indent="0" algn="just">
              <a:buNone/>
            </a:pPr>
            <a:r>
              <a:rPr lang="es-ES" dirty="0"/>
              <a:t>“Determinar si, a la luz del principio de primacía del derecho de la Unión Europea y del posible efecto vertical ascendente de la Directiva IVA en este punto, el artículo 20.Uno.22º LIVA debe interpretarse en el sentido de que se encontrarán exentas del IVA las segundas o ulteriores entregas de determinados inmuebles, con independencia de si el inmueble ha sido efectivamente ocupado o no.</a:t>
            </a:r>
          </a:p>
          <a:p>
            <a:pPr marL="0" indent="0" algn="just">
              <a:buNone/>
            </a:pPr>
            <a:r>
              <a:rPr lang="es-ES" dirty="0"/>
              <a:t>O bien si, de acuerdo con lo expresado en los artículos 135.1.j y 12.1.a de la Directiva IVA y según la interpretación que de los mismos ha hecho la jurisprudencia del TJUE, debe exigirse, en todo caso, que se haya producido la "primera ocupación" del inmueble para que la entrega del mismo quede exenta de IVA, entendiendo por "primera ocupación" la utilización efectiva de dicho inmueble por su propietario, por un arrendatario u otra persona con título suficiente”</a:t>
            </a:r>
          </a:p>
          <a:p>
            <a:endParaRPr lang="es-ES" dirty="0"/>
          </a:p>
        </p:txBody>
      </p:sp>
    </p:spTree>
    <p:extLst>
      <p:ext uri="{BB962C8B-B14F-4D97-AF65-F5344CB8AC3E}">
        <p14:creationId xmlns:p14="http://schemas.microsoft.com/office/powerpoint/2010/main" val="14652456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D7F5138-0903-9A5B-6113-FBF832E321E0}"/>
              </a:ext>
            </a:extLst>
          </p:cNvPr>
          <p:cNvSpPr>
            <a:spLocks noGrp="1"/>
          </p:cNvSpPr>
          <p:nvPr>
            <p:ph type="title"/>
          </p:nvPr>
        </p:nvSpPr>
        <p:spPr/>
        <p:style>
          <a:lnRef idx="2">
            <a:schemeClr val="accent1">
              <a:shade val="15000"/>
            </a:schemeClr>
          </a:lnRef>
          <a:fillRef idx="1">
            <a:schemeClr val="accent1"/>
          </a:fillRef>
          <a:effectRef idx="0">
            <a:schemeClr val="accent1"/>
          </a:effectRef>
          <a:fontRef idx="minor">
            <a:schemeClr val="lt1"/>
          </a:fontRef>
        </p:style>
        <p:txBody>
          <a:bodyPr/>
          <a:lstStyle/>
          <a:p>
            <a:r>
              <a:rPr lang="es-ES" dirty="0"/>
              <a:t>4. Impuestos cedidos a las Comunidades Autónomas</a:t>
            </a:r>
          </a:p>
        </p:txBody>
      </p:sp>
      <p:sp>
        <p:nvSpPr>
          <p:cNvPr id="3" name="Marcador de contenido 2">
            <a:extLst>
              <a:ext uri="{FF2B5EF4-FFF2-40B4-BE49-F238E27FC236}">
                <a16:creationId xmlns:a16="http://schemas.microsoft.com/office/drawing/2014/main" id="{B563E0CA-BE10-7FE5-12FF-133087DA0590}"/>
              </a:ext>
            </a:extLst>
          </p:cNvPr>
          <p:cNvSpPr>
            <a:spLocks noGrp="1"/>
          </p:cNvSpPr>
          <p:nvPr>
            <p:ph idx="1"/>
          </p:nvPr>
        </p:nvSpPr>
        <p:spPr/>
        <p:txBody>
          <a:bodyPr/>
          <a:lstStyle/>
          <a:p>
            <a:r>
              <a:rPr lang="es-ES" dirty="0"/>
              <a:t>Impuesto de Transmisiones Patrimoniales</a:t>
            </a:r>
          </a:p>
          <a:p>
            <a:r>
              <a:rPr lang="es-ES" dirty="0"/>
              <a:t>Impuesto de Sucesiones y Donaciones</a:t>
            </a:r>
          </a:p>
        </p:txBody>
      </p:sp>
    </p:spTree>
    <p:extLst>
      <p:ext uri="{BB962C8B-B14F-4D97-AF65-F5344CB8AC3E}">
        <p14:creationId xmlns:p14="http://schemas.microsoft.com/office/powerpoint/2010/main" val="15694425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E7B72C-3E93-C560-8454-5F05BCB7E70C}"/>
              </a:ext>
            </a:extLst>
          </p:cNvPr>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s-ES" dirty="0"/>
              <a:t>Impuesto de transmisiones patrimoniales </a:t>
            </a:r>
          </a:p>
        </p:txBody>
      </p:sp>
      <p:sp>
        <p:nvSpPr>
          <p:cNvPr id="3" name="Marcador de contenido 2">
            <a:extLst>
              <a:ext uri="{FF2B5EF4-FFF2-40B4-BE49-F238E27FC236}">
                <a16:creationId xmlns:a16="http://schemas.microsoft.com/office/drawing/2014/main" id="{1A403D2F-2D5B-1470-0D03-4CCD3F1A0EF1}"/>
              </a:ext>
            </a:extLst>
          </p:cNvPr>
          <p:cNvSpPr>
            <a:spLocks noGrp="1"/>
          </p:cNvSpPr>
          <p:nvPr>
            <p:ph idx="1"/>
          </p:nvPr>
        </p:nvSpPr>
        <p:spPr/>
        <p:txBody>
          <a:bodyPr/>
          <a:lstStyle/>
          <a:p>
            <a:r>
              <a:rPr lang="es-ES" dirty="0"/>
              <a:t>Devengo del ITP en el caso de transmisión de inmuebles por subasta judicial</a:t>
            </a:r>
          </a:p>
          <a:p>
            <a:r>
              <a:rPr lang="es-ES" i="1" dirty="0" err="1"/>
              <a:t>Dies</a:t>
            </a:r>
            <a:r>
              <a:rPr lang="es-ES" i="1" dirty="0"/>
              <a:t> a quo </a:t>
            </a:r>
            <a:r>
              <a:rPr lang="es-ES" dirty="0"/>
              <a:t>del plazo de prescripción del ITP en el caso de operaciones documentadas en documento privado</a:t>
            </a:r>
          </a:p>
          <a:p>
            <a:r>
              <a:rPr lang="es-ES" dirty="0"/>
              <a:t>Aplicación tipo reducido para familias numerosas: “nasciturus”</a:t>
            </a:r>
          </a:p>
        </p:txBody>
      </p:sp>
    </p:spTree>
    <p:extLst>
      <p:ext uri="{BB962C8B-B14F-4D97-AF65-F5344CB8AC3E}">
        <p14:creationId xmlns:p14="http://schemas.microsoft.com/office/powerpoint/2010/main" val="20985367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3422FC-A4A7-70FD-8E52-D052930F822C}"/>
              </a:ext>
            </a:extLst>
          </p:cNvPr>
          <p:cNvSpPr>
            <a:spLocks noGrp="1"/>
          </p:cNvSpPr>
          <p:nvPr>
            <p:ph type="title"/>
          </p:nvPr>
        </p:nvSpPr>
        <p:spPr/>
        <p:txBody>
          <a:bodyPr>
            <a:normAutofit fontScale="90000"/>
          </a:bodyPr>
          <a:lstStyle/>
          <a:p>
            <a:br>
              <a:rPr lang="es-ES" dirty="0"/>
            </a:br>
            <a:r>
              <a:rPr lang="es-ES" dirty="0"/>
              <a:t>Devengo del ITP en el caso de transmisión de inmuebles por subasta judicial</a:t>
            </a:r>
            <a:br>
              <a:rPr lang="es-ES" dirty="0"/>
            </a:br>
            <a:endParaRPr lang="es-ES" dirty="0"/>
          </a:p>
        </p:txBody>
      </p:sp>
      <p:sp>
        <p:nvSpPr>
          <p:cNvPr id="3" name="Marcador de contenido 2">
            <a:extLst>
              <a:ext uri="{FF2B5EF4-FFF2-40B4-BE49-F238E27FC236}">
                <a16:creationId xmlns:a16="http://schemas.microsoft.com/office/drawing/2014/main" id="{9AC21851-EB0E-0DAF-EA09-A97C6B77D222}"/>
              </a:ext>
            </a:extLst>
          </p:cNvPr>
          <p:cNvSpPr>
            <a:spLocks noGrp="1"/>
          </p:cNvSpPr>
          <p:nvPr>
            <p:ph idx="1"/>
          </p:nvPr>
        </p:nvSpPr>
        <p:spPr/>
        <p:txBody>
          <a:bodyPr/>
          <a:lstStyle/>
          <a:p>
            <a:pPr marL="0" indent="0">
              <a:buNone/>
            </a:pPr>
            <a:r>
              <a:rPr lang="es-ES" dirty="0"/>
              <a:t>.- </a:t>
            </a:r>
            <a:r>
              <a:rPr lang="es-ES" sz="2400" b="1" dirty="0"/>
              <a:t>ATS de 3 de diciembre de 2025 (RCA/8334/2024)</a:t>
            </a:r>
          </a:p>
          <a:p>
            <a:pPr marL="0" indent="0" algn="just">
              <a:buNone/>
            </a:pPr>
            <a:endParaRPr lang="es-ES" dirty="0"/>
          </a:p>
          <a:p>
            <a:pPr marL="0" indent="0" algn="just">
              <a:buNone/>
            </a:pPr>
            <a:r>
              <a:rPr lang="es-ES" sz="3200" dirty="0"/>
              <a:t>“Determinar el momento en el que se produce el devengo del impuesto de transmisiones patrimoniales en aquellos supuestos en los que se lleva a cabo la transmisión de un bien inmueble mediante subasta judicial”.</a:t>
            </a:r>
          </a:p>
          <a:p>
            <a:endParaRPr lang="es-ES" dirty="0"/>
          </a:p>
        </p:txBody>
      </p:sp>
    </p:spTree>
    <p:extLst>
      <p:ext uri="{BB962C8B-B14F-4D97-AF65-F5344CB8AC3E}">
        <p14:creationId xmlns:p14="http://schemas.microsoft.com/office/powerpoint/2010/main" val="19487016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3244A2E-A827-B3F8-AB44-5E2617A32569}"/>
              </a:ext>
            </a:extLst>
          </p:cNvPr>
          <p:cNvSpPr>
            <a:spLocks noGrp="1"/>
          </p:cNvSpPr>
          <p:nvPr>
            <p:ph idx="1"/>
          </p:nvPr>
        </p:nvSpPr>
        <p:spPr/>
        <p:txBody>
          <a:bodyPr>
            <a:normAutofit fontScale="92500" lnSpcReduction="20000"/>
          </a:bodyPr>
          <a:lstStyle/>
          <a:p>
            <a:pPr marL="0" indent="0">
              <a:buNone/>
            </a:pPr>
            <a:r>
              <a:rPr lang="es-ES" sz="2600" dirty="0"/>
              <a:t>.- </a:t>
            </a:r>
            <a:r>
              <a:rPr lang="es-ES" sz="2600" b="1" dirty="0"/>
              <a:t>ATS, a 17 de diciembre de 2025 (RCA/9036/2024)</a:t>
            </a:r>
          </a:p>
          <a:p>
            <a:pPr marL="0" indent="0" algn="just">
              <a:buNone/>
            </a:pPr>
            <a:r>
              <a:rPr lang="es-ES" dirty="0"/>
              <a:t>“La cuestión que presenta interés casacional objetivo para la formación de la jurisprudencia consiste en determinar si, de conformidad con el artículo 50.2 del Real Decreto Legislativo 1/1993, de 24 de septiembre , por el que se aprueba el Texto refundido de la Ley del Impuesto sobre Transmisiones Patrimoniales y Actos Jurídicos Documentados, a efectos del inicio del cómputo del plazo de prescripción para liquidar el ITP de los actos gravados que hayan sido consignados en documento privado, solo debe atenderse a la fecha de su presentación, o bien a la de su incorporación o inscripción en un registro público, del fallecimiento de cualquiera de los firmantes o de su entrega a un funcionario público por razón de su oficio, como prevé el artículo 1227 del Código civil , o si, por el contrario, también puede atenderse a la fecha del documento privado, cuando su veracidad se haya acreditado por otros medios de prueba admitidos en Derecho”.</a:t>
            </a:r>
          </a:p>
          <a:p>
            <a:endParaRPr lang="es-ES" dirty="0"/>
          </a:p>
        </p:txBody>
      </p:sp>
      <p:sp>
        <p:nvSpPr>
          <p:cNvPr id="5" name="Título 4">
            <a:extLst>
              <a:ext uri="{FF2B5EF4-FFF2-40B4-BE49-F238E27FC236}">
                <a16:creationId xmlns:a16="http://schemas.microsoft.com/office/drawing/2014/main" id="{9AA43D08-9C94-443C-80F4-0691C3A1BF8B}"/>
              </a:ext>
            </a:extLst>
          </p:cNvPr>
          <p:cNvSpPr>
            <a:spLocks noGrp="1"/>
          </p:cNvSpPr>
          <p:nvPr>
            <p:ph type="title"/>
          </p:nvPr>
        </p:nvSpPr>
        <p:spPr/>
        <p:txBody>
          <a:bodyPr>
            <a:normAutofit fontScale="90000"/>
          </a:bodyPr>
          <a:lstStyle/>
          <a:p>
            <a:r>
              <a:rPr lang="es-ES" i="1" dirty="0" err="1"/>
              <a:t>Dies</a:t>
            </a:r>
            <a:r>
              <a:rPr lang="es-ES" i="1" dirty="0"/>
              <a:t> a quo </a:t>
            </a:r>
            <a:r>
              <a:rPr lang="es-ES" dirty="0"/>
              <a:t>plazo de prescripción ITP operaciones documentadas en documento privado</a:t>
            </a:r>
          </a:p>
        </p:txBody>
      </p:sp>
    </p:spTree>
    <p:extLst>
      <p:ext uri="{BB962C8B-B14F-4D97-AF65-F5344CB8AC3E}">
        <p14:creationId xmlns:p14="http://schemas.microsoft.com/office/powerpoint/2010/main" val="32588702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F2DC44-AD12-F127-9FA3-4DF19AAB995F}"/>
              </a:ext>
            </a:extLst>
          </p:cNvPr>
          <p:cNvSpPr>
            <a:spLocks noGrp="1"/>
          </p:cNvSpPr>
          <p:nvPr>
            <p:ph type="title"/>
          </p:nvPr>
        </p:nvSpPr>
        <p:spPr/>
        <p:txBody>
          <a:bodyPr/>
          <a:lstStyle/>
          <a:p>
            <a:r>
              <a:rPr lang="es-ES" dirty="0"/>
              <a:t>Familia numerosa: tipo reducido vivienda habitual. Nasciturus</a:t>
            </a:r>
          </a:p>
        </p:txBody>
      </p:sp>
      <p:sp>
        <p:nvSpPr>
          <p:cNvPr id="3" name="Marcador de contenido 2">
            <a:extLst>
              <a:ext uri="{FF2B5EF4-FFF2-40B4-BE49-F238E27FC236}">
                <a16:creationId xmlns:a16="http://schemas.microsoft.com/office/drawing/2014/main" id="{979BBD79-CB2B-97C3-8806-F8BEE315B12D}"/>
              </a:ext>
            </a:extLst>
          </p:cNvPr>
          <p:cNvSpPr>
            <a:spLocks noGrp="1"/>
          </p:cNvSpPr>
          <p:nvPr>
            <p:ph idx="1"/>
          </p:nvPr>
        </p:nvSpPr>
        <p:spPr/>
        <p:txBody>
          <a:bodyPr>
            <a:normAutofit fontScale="77500" lnSpcReduction="20000"/>
          </a:bodyPr>
          <a:lstStyle/>
          <a:p>
            <a:pPr marL="0" indent="0">
              <a:buNone/>
            </a:pPr>
            <a:r>
              <a:rPr lang="es-ES" sz="2600" b="1" dirty="0"/>
              <a:t>.- ATS de 14 de enero de 2026 (RCA/8692/2024)</a:t>
            </a:r>
          </a:p>
          <a:p>
            <a:pPr marL="0" indent="0" algn="just">
              <a:buNone/>
            </a:pPr>
            <a:r>
              <a:rPr lang="es-ES" sz="2600" b="1" dirty="0"/>
              <a:t>.- ATS de 14 de enero de 2026 (RCA/4114/2025)</a:t>
            </a:r>
          </a:p>
          <a:p>
            <a:pPr marL="0" indent="0" algn="just">
              <a:buNone/>
            </a:pPr>
            <a:endParaRPr lang="es-ES" dirty="0"/>
          </a:p>
          <a:p>
            <a:pPr marL="0" indent="0" algn="just">
              <a:buNone/>
            </a:pPr>
            <a:r>
              <a:rPr lang="es-ES" sz="3500" dirty="0"/>
              <a:t>“</a:t>
            </a:r>
            <a:r>
              <a:rPr lang="es-ES" sz="3600" dirty="0"/>
              <a:t>Determinar si un beneficio fiscal previsto para las familias numerosas (en este caso, tipo reducido del 4% a la transmisión de un inmueble que vaya a constituir la vivienda habitual de una familia numerosa) resulta aplicable cuando el sujeto pasivo, en el momento del devengo del impuesto que grava la operación, no es titular de una familia numerosa, definida como tal en la Ley 40/2003, de 18 de noviembre, de Protección a las Familias Numerosas, pero el hijo que atribuiría tal condición está ya concebido en ese momento, sobreviviendo tras el nacimiento posterior”.</a:t>
            </a:r>
          </a:p>
          <a:p>
            <a:endParaRPr lang="es-ES" dirty="0"/>
          </a:p>
        </p:txBody>
      </p:sp>
    </p:spTree>
    <p:extLst>
      <p:ext uri="{BB962C8B-B14F-4D97-AF65-F5344CB8AC3E}">
        <p14:creationId xmlns:p14="http://schemas.microsoft.com/office/powerpoint/2010/main" val="1836135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80A825-3CBC-624D-A768-F7537835CF52}"/>
              </a:ext>
            </a:extLst>
          </p:cNvPr>
          <p:cNvSpPr>
            <a:spLocks noGrp="1"/>
          </p:cNvSpPr>
          <p:nvPr>
            <p:ph type="title"/>
          </p:nvPr>
        </p:nvSpPr>
        <p:spPr/>
        <p:style>
          <a:lnRef idx="2">
            <a:schemeClr val="accent2">
              <a:shade val="15000"/>
            </a:schemeClr>
          </a:lnRef>
          <a:fillRef idx="1">
            <a:schemeClr val="accent2"/>
          </a:fillRef>
          <a:effectRef idx="0">
            <a:schemeClr val="accent2"/>
          </a:effectRef>
          <a:fontRef idx="minor">
            <a:schemeClr val="lt1"/>
          </a:fontRef>
        </p:style>
        <p:txBody>
          <a:bodyPr/>
          <a:lstStyle/>
          <a:p>
            <a:r>
              <a:rPr lang="es-ES" dirty="0"/>
              <a:t>					INDICE</a:t>
            </a:r>
          </a:p>
        </p:txBody>
      </p:sp>
      <p:sp>
        <p:nvSpPr>
          <p:cNvPr id="3" name="Marcador de contenido 2">
            <a:extLst>
              <a:ext uri="{FF2B5EF4-FFF2-40B4-BE49-F238E27FC236}">
                <a16:creationId xmlns:a16="http://schemas.microsoft.com/office/drawing/2014/main" id="{80EA8CEB-7FEF-E9AC-8C30-26B7CD11293C}"/>
              </a:ext>
            </a:extLst>
          </p:cNvPr>
          <p:cNvSpPr>
            <a:spLocks noGrp="1"/>
          </p:cNvSpPr>
          <p:nvPr>
            <p:ph idx="1"/>
          </p:nvPr>
        </p:nvSpPr>
        <p:spPr/>
        <p:txBody>
          <a:bodyPr/>
          <a:lstStyle/>
          <a:p>
            <a:r>
              <a:rPr lang="es-ES"/>
              <a:t>Procedimiento contencioso administrativo</a:t>
            </a:r>
          </a:p>
          <a:p>
            <a:r>
              <a:rPr lang="es-ES"/>
              <a:t>Procedimiento tributario</a:t>
            </a:r>
          </a:p>
          <a:p>
            <a:r>
              <a:rPr lang="es-ES"/>
              <a:t>Impuestos estatales</a:t>
            </a:r>
          </a:p>
          <a:p>
            <a:r>
              <a:rPr lang="es-ES"/>
              <a:t>Impuestos cedidos a las Comunidades Autónomas</a:t>
            </a:r>
          </a:p>
          <a:p>
            <a:r>
              <a:rPr lang="es-ES"/>
              <a:t>Tributación local</a:t>
            </a:r>
            <a:endParaRPr lang="es-ES" dirty="0"/>
          </a:p>
        </p:txBody>
      </p:sp>
    </p:spTree>
    <p:extLst>
      <p:ext uri="{BB962C8B-B14F-4D97-AF65-F5344CB8AC3E}">
        <p14:creationId xmlns:p14="http://schemas.microsoft.com/office/powerpoint/2010/main" val="23159068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3170F1-440B-81E6-4938-21F365A2F642}"/>
              </a:ext>
            </a:extLst>
          </p:cNvPr>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s-ES" dirty="0"/>
              <a:t>Impuesto sobre Sucesiones y Donaciones</a:t>
            </a:r>
          </a:p>
        </p:txBody>
      </p:sp>
      <p:sp>
        <p:nvSpPr>
          <p:cNvPr id="3" name="Marcador de contenido 2">
            <a:extLst>
              <a:ext uri="{FF2B5EF4-FFF2-40B4-BE49-F238E27FC236}">
                <a16:creationId xmlns:a16="http://schemas.microsoft.com/office/drawing/2014/main" id="{E95D1B09-A53A-5D3E-3D60-0E19CB48CC9B}"/>
              </a:ext>
            </a:extLst>
          </p:cNvPr>
          <p:cNvSpPr>
            <a:spLocks noGrp="1"/>
          </p:cNvSpPr>
          <p:nvPr>
            <p:ph idx="1"/>
          </p:nvPr>
        </p:nvSpPr>
        <p:spPr/>
        <p:txBody>
          <a:bodyPr/>
          <a:lstStyle/>
          <a:p>
            <a:r>
              <a:rPr lang="es-ES" dirty="0"/>
              <a:t>Devengo del impuesto: fecha del fallecimiento o fecha de la inscripción de la defunción en el Registro Civil</a:t>
            </a:r>
          </a:p>
        </p:txBody>
      </p:sp>
    </p:spTree>
    <p:extLst>
      <p:ext uri="{BB962C8B-B14F-4D97-AF65-F5344CB8AC3E}">
        <p14:creationId xmlns:p14="http://schemas.microsoft.com/office/powerpoint/2010/main" val="9277448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E973D9-2261-620B-1429-ABC6C1A8518B}"/>
              </a:ext>
            </a:extLst>
          </p:cNvPr>
          <p:cNvSpPr>
            <a:spLocks noGrp="1"/>
          </p:cNvSpPr>
          <p:nvPr>
            <p:ph type="title"/>
          </p:nvPr>
        </p:nvSpPr>
        <p:spPr/>
        <p:txBody>
          <a:bodyPr>
            <a:normAutofit fontScale="90000"/>
          </a:bodyPr>
          <a:lstStyle/>
          <a:p>
            <a:br>
              <a:rPr lang="es-ES" dirty="0"/>
            </a:br>
            <a:br>
              <a:rPr lang="es-ES" dirty="0"/>
            </a:br>
            <a:r>
              <a:rPr lang="es-ES" dirty="0"/>
              <a:t>Devengo del impuesto: fallecimiento o inscripción de la defunción en el Registro Civil</a:t>
            </a:r>
            <a:br>
              <a:rPr lang="es-ES" dirty="0"/>
            </a:br>
            <a:endParaRPr lang="es-ES" dirty="0"/>
          </a:p>
        </p:txBody>
      </p:sp>
      <p:sp>
        <p:nvSpPr>
          <p:cNvPr id="3" name="Marcador de contenido 2">
            <a:extLst>
              <a:ext uri="{FF2B5EF4-FFF2-40B4-BE49-F238E27FC236}">
                <a16:creationId xmlns:a16="http://schemas.microsoft.com/office/drawing/2014/main" id="{F4B6A8A2-DF2D-F3AD-0AD8-66C08A779F3D}"/>
              </a:ext>
            </a:extLst>
          </p:cNvPr>
          <p:cNvSpPr>
            <a:spLocks noGrp="1"/>
          </p:cNvSpPr>
          <p:nvPr>
            <p:ph idx="1"/>
          </p:nvPr>
        </p:nvSpPr>
        <p:spPr/>
        <p:txBody>
          <a:bodyPr>
            <a:normAutofit fontScale="92500" lnSpcReduction="10000"/>
          </a:bodyPr>
          <a:lstStyle/>
          <a:p>
            <a:r>
              <a:rPr lang="es-ES" sz="2400" b="1" dirty="0"/>
              <a:t>ATS de 28 de enero de 2026 (RCA/416/2025)</a:t>
            </a:r>
          </a:p>
          <a:p>
            <a:pPr marL="0" indent="0" algn="just">
              <a:buNone/>
            </a:pPr>
            <a:r>
              <a:rPr lang="es-ES" dirty="0"/>
              <a:t>“Determinar si el momento del devengo del impuesto sobre sucesiones y donaciones debe fijarse día del fallecimiento del causante o el día de la inscripción del fallecimiento en el Registro Civil cuando dicha inscripción tenga lugar por orden del Juzgado de Instrucción como consecuencia del descubrimiento del cadáver del causante que no hubiera sido previamente declarado ausente o fallecido. </a:t>
            </a:r>
          </a:p>
          <a:p>
            <a:pPr marL="0" indent="0" algn="just">
              <a:buNone/>
            </a:pPr>
            <a:r>
              <a:rPr lang="es-ES" dirty="0"/>
              <a:t> Aclarar si resulta aplicable la analogía para fijar el momento del devengo del impuesto, y, en particular si procede la aplicación analógica de lo establecido en el artículo 196 del Código Civil en cuanto a la declaración de fallecimiento del ausente en aquellos supuestos en que no pueda concretarse el día exacto del fallecimiento aunque si pueda precisarse el año”. </a:t>
            </a:r>
            <a:endParaRPr lang="es-ES" sz="2400" b="1" dirty="0"/>
          </a:p>
        </p:txBody>
      </p:sp>
    </p:spTree>
    <p:extLst>
      <p:ext uri="{BB962C8B-B14F-4D97-AF65-F5344CB8AC3E}">
        <p14:creationId xmlns:p14="http://schemas.microsoft.com/office/powerpoint/2010/main" val="18829084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249FEB-357F-255E-D7FC-33048A0A5CAD}"/>
              </a:ext>
            </a:extLst>
          </p:cNvPr>
          <p:cNvSpPr>
            <a:spLocks noGrp="1"/>
          </p:cNvSpPr>
          <p:nvPr>
            <p:ph type="title"/>
          </p:nvPr>
        </p:nvSpPr>
        <p:spPr/>
        <p:style>
          <a:lnRef idx="2">
            <a:schemeClr val="accent1">
              <a:shade val="15000"/>
            </a:schemeClr>
          </a:lnRef>
          <a:fillRef idx="1">
            <a:schemeClr val="accent1"/>
          </a:fillRef>
          <a:effectRef idx="0">
            <a:schemeClr val="accent1"/>
          </a:effectRef>
          <a:fontRef idx="minor">
            <a:schemeClr val="lt1"/>
          </a:fontRef>
        </p:style>
        <p:txBody>
          <a:bodyPr/>
          <a:lstStyle/>
          <a:p>
            <a:r>
              <a:rPr lang="es-ES" dirty="0"/>
              <a:t>5. Tributos Locales</a:t>
            </a:r>
          </a:p>
        </p:txBody>
      </p:sp>
      <p:sp>
        <p:nvSpPr>
          <p:cNvPr id="3" name="Marcador de contenido 2">
            <a:extLst>
              <a:ext uri="{FF2B5EF4-FFF2-40B4-BE49-F238E27FC236}">
                <a16:creationId xmlns:a16="http://schemas.microsoft.com/office/drawing/2014/main" id="{9F727465-F3BF-DE3F-5339-C241A8C8040F}"/>
              </a:ext>
            </a:extLst>
          </p:cNvPr>
          <p:cNvSpPr>
            <a:spLocks noGrp="1"/>
          </p:cNvSpPr>
          <p:nvPr>
            <p:ph idx="1"/>
          </p:nvPr>
        </p:nvSpPr>
        <p:spPr/>
        <p:txBody>
          <a:bodyPr/>
          <a:lstStyle/>
          <a:p>
            <a:pPr algn="just"/>
            <a:r>
              <a:rPr lang="es-ES" dirty="0"/>
              <a:t>Tasa por aprovechamiento especial del dominio público derivado de la distribución a destinos finales indicados por los consumidores de bienes adquiridos por comercio electrónico (Business </a:t>
            </a:r>
            <a:r>
              <a:rPr lang="es-ES" dirty="0" err="1"/>
              <a:t>to</a:t>
            </a:r>
            <a:r>
              <a:rPr lang="es-ES" dirty="0"/>
              <a:t> consumer,B2C). Tasa Amazon.</a:t>
            </a:r>
          </a:p>
        </p:txBody>
      </p:sp>
    </p:spTree>
    <p:extLst>
      <p:ext uri="{BB962C8B-B14F-4D97-AF65-F5344CB8AC3E}">
        <p14:creationId xmlns:p14="http://schemas.microsoft.com/office/powerpoint/2010/main" val="10293109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73768A-1769-EF75-D82B-8E31D46BC82C}"/>
              </a:ext>
            </a:extLst>
          </p:cNvPr>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r>
              <a:rPr lang="es-ES" sz="3200" dirty="0">
                <a:solidFill>
                  <a:schemeClr val="tx1"/>
                </a:solidFill>
              </a:rPr>
              <a:t>TASA AMAZON </a:t>
            </a:r>
            <a:br>
              <a:rPr lang="es-ES" dirty="0"/>
            </a:br>
            <a:endParaRPr lang="es-ES" dirty="0"/>
          </a:p>
        </p:txBody>
      </p:sp>
      <p:sp>
        <p:nvSpPr>
          <p:cNvPr id="3" name="Marcador de contenido 2">
            <a:extLst>
              <a:ext uri="{FF2B5EF4-FFF2-40B4-BE49-F238E27FC236}">
                <a16:creationId xmlns:a16="http://schemas.microsoft.com/office/drawing/2014/main" id="{765935F4-4B73-F6FA-81F8-02362C4F47BD}"/>
              </a:ext>
            </a:extLst>
          </p:cNvPr>
          <p:cNvSpPr>
            <a:spLocks noGrp="1"/>
          </p:cNvSpPr>
          <p:nvPr>
            <p:ph idx="1"/>
          </p:nvPr>
        </p:nvSpPr>
        <p:spPr>
          <a:xfrm>
            <a:off x="960864" y="1859079"/>
            <a:ext cx="10515600" cy="4351338"/>
          </a:xfrm>
        </p:spPr>
        <p:txBody>
          <a:bodyPr>
            <a:normAutofit/>
          </a:bodyPr>
          <a:lstStyle/>
          <a:p>
            <a:pPr marL="0" indent="0">
              <a:buNone/>
            </a:pPr>
            <a:r>
              <a:rPr lang="es-ES" b="1" dirty="0"/>
              <a:t>AATS de 14 de enero de 2026 </a:t>
            </a:r>
          </a:p>
          <a:p>
            <a:pPr marL="0" indent="0">
              <a:buNone/>
            </a:pPr>
            <a:r>
              <a:rPr lang="es-ES" b="1" dirty="0"/>
              <a:t>RCA/8363/2024 </a:t>
            </a:r>
          </a:p>
          <a:p>
            <a:pPr marL="0" indent="0">
              <a:buNone/>
            </a:pPr>
            <a:r>
              <a:rPr lang="es-ES" b="1" dirty="0"/>
              <a:t>RCA/9472/2024 </a:t>
            </a:r>
          </a:p>
          <a:p>
            <a:pPr marL="0" indent="0">
              <a:buNone/>
            </a:pPr>
            <a:r>
              <a:rPr lang="es-ES" b="1" dirty="0"/>
              <a:t>RCA/9484/2024 </a:t>
            </a:r>
          </a:p>
          <a:p>
            <a:pPr marL="0" indent="0">
              <a:buNone/>
            </a:pPr>
            <a:r>
              <a:rPr lang="es-ES" b="1" dirty="0"/>
              <a:t>RCA/9291/2024 </a:t>
            </a:r>
          </a:p>
          <a:p>
            <a:pPr marL="0" indent="0">
              <a:buNone/>
            </a:pPr>
            <a:r>
              <a:rPr lang="es-ES" b="1" dirty="0"/>
              <a:t>RCA/1284/2025 </a:t>
            </a:r>
          </a:p>
          <a:p>
            <a:pPr marL="0" indent="0">
              <a:buNone/>
            </a:pPr>
            <a:r>
              <a:rPr lang="es-ES" b="1" dirty="0"/>
              <a:t>RCA/2205/2025 </a:t>
            </a:r>
          </a:p>
          <a:p>
            <a:pPr marL="0" indent="0">
              <a:buNone/>
            </a:pPr>
            <a:r>
              <a:rPr lang="es-ES" b="1" dirty="0"/>
              <a:t>RCA/3481/2025</a:t>
            </a:r>
          </a:p>
          <a:p>
            <a:endParaRPr lang="es-ES" dirty="0"/>
          </a:p>
        </p:txBody>
      </p:sp>
    </p:spTree>
    <p:extLst>
      <p:ext uri="{BB962C8B-B14F-4D97-AF65-F5344CB8AC3E}">
        <p14:creationId xmlns:p14="http://schemas.microsoft.com/office/powerpoint/2010/main" val="36001940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116711-3F67-BBB5-ECDF-BAB5C018BF85}"/>
              </a:ext>
            </a:extLst>
          </p:cNvPr>
          <p:cNvSpPr>
            <a:spLocks noGrp="1"/>
          </p:cNvSpPr>
          <p:nvPr>
            <p:ph type="title"/>
          </p:nvPr>
        </p:nvSpPr>
        <p:spPr/>
        <p:txBody>
          <a:bodyPr/>
          <a:lstStyle/>
          <a:p>
            <a:r>
              <a:rPr lang="es-ES" dirty="0"/>
              <a:t>Tasa Amazon </a:t>
            </a:r>
          </a:p>
        </p:txBody>
      </p:sp>
      <p:sp>
        <p:nvSpPr>
          <p:cNvPr id="3" name="Marcador de contenido 2">
            <a:extLst>
              <a:ext uri="{FF2B5EF4-FFF2-40B4-BE49-F238E27FC236}">
                <a16:creationId xmlns:a16="http://schemas.microsoft.com/office/drawing/2014/main" id="{2D058C59-918B-ED32-B15D-1928AFB69352}"/>
              </a:ext>
            </a:extLst>
          </p:cNvPr>
          <p:cNvSpPr>
            <a:spLocks noGrp="1"/>
          </p:cNvSpPr>
          <p:nvPr>
            <p:ph idx="1"/>
          </p:nvPr>
        </p:nvSpPr>
        <p:spPr/>
        <p:txBody>
          <a:bodyPr>
            <a:normAutofit fontScale="62500" lnSpcReduction="20000"/>
          </a:bodyPr>
          <a:lstStyle/>
          <a:p>
            <a:pPr marL="0" indent="0" algn="just">
              <a:buNone/>
            </a:pPr>
            <a:r>
              <a:rPr lang="es-ES" dirty="0"/>
              <a:t>“</a:t>
            </a:r>
            <a:r>
              <a:rPr lang="es-ES" sz="3600" dirty="0"/>
              <a:t>Determinar si, a efectos de la configuración del hecho imponible de una tasa, puede considerarse un supuesto de aprovechamiento especial del dominio público local la eventual ocupación de éste que efectúan las empresas que operan como prestadores de servicios postales para realizar la carga y descarga en los lugares habilitados de la vía pública mediante el uso de cualquier clase de vehículo con la finalidad de llevar a cabo la distribución directa de los bienes adquiridos a través de comercio electrónico a los destinatarios finales designados por los consumidores. 	</a:t>
            </a:r>
          </a:p>
          <a:p>
            <a:pPr marL="0" indent="0" algn="just">
              <a:buNone/>
            </a:pPr>
            <a:r>
              <a:rPr lang="es-ES" sz="3600" dirty="0"/>
              <a:t>- Precisar si en el caso de autos, para la fijación de la cuantía exigible a cada sujeto pasivo, puede calcularse en primer término el valor económico agregado de la utilidad atribuible a las plazas de estacionamiento y, posteriormente, una vez determinado dicho valor global, emplear como criterio de referencia para ponderar el grado de uso que cada operador postal realiza de tales espacios y, en consecuencia, el importe individualizado de la tasa que le corresponde satisfacer, los volúmenes brutos de facturación derivados de su actividad de distribución de bienes adquiridos por comercio electrónico, contabilizados en el ámbito territorial del municipio en razón de las entregas efectuadas en el mismo”.</a:t>
            </a:r>
          </a:p>
          <a:p>
            <a:endParaRPr lang="es-ES" dirty="0"/>
          </a:p>
        </p:txBody>
      </p:sp>
    </p:spTree>
    <p:extLst>
      <p:ext uri="{BB962C8B-B14F-4D97-AF65-F5344CB8AC3E}">
        <p14:creationId xmlns:p14="http://schemas.microsoft.com/office/powerpoint/2010/main" val="722705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CB7FEE3-88CD-EA23-2B61-E42386B73AD9}"/>
              </a:ext>
            </a:extLst>
          </p:cNvPr>
          <p:cNvSpPr>
            <a:spLocks noGrp="1"/>
          </p:cNvSpPr>
          <p:nvPr>
            <p:ph idx="1"/>
          </p:nvPr>
        </p:nvSpPr>
        <p:spPr/>
        <p:txBody>
          <a:bodyPr/>
          <a:lstStyle/>
          <a:p>
            <a:r>
              <a:rPr lang="es-ES" dirty="0"/>
              <a:t>Alcance del incidente de aclaración de sentencia</a:t>
            </a:r>
          </a:p>
        </p:txBody>
      </p:sp>
      <p:sp>
        <p:nvSpPr>
          <p:cNvPr id="2" name="Título 1">
            <a:extLst>
              <a:ext uri="{FF2B5EF4-FFF2-40B4-BE49-F238E27FC236}">
                <a16:creationId xmlns:a16="http://schemas.microsoft.com/office/drawing/2014/main" id="{1DF5210C-DCD6-6E32-494F-F1325332AD55}"/>
              </a:ext>
            </a:extLst>
          </p:cNvPr>
          <p:cNvSpPr>
            <a:spLocks noGrp="1"/>
          </p:cNvSpPr>
          <p:nvPr>
            <p:ph type="title"/>
          </p:nvPr>
        </p:nvSpPr>
        <p:spPr/>
        <p:style>
          <a:lnRef idx="2">
            <a:schemeClr val="accent1">
              <a:shade val="15000"/>
            </a:schemeClr>
          </a:lnRef>
          <a:fillRef idx="1">
            <a:schemeClr val="accent1"/>
          </a:fillRef>
          <a:effectRef idx="0">
            <a:schemeClr val="accent1"/>
          </a:effectRef>
          <a:fontRef idx="minor">
            <a:schemeClr val="lt1"/>
          </a:fontRef>
        </p:style>
        <p:txBody>
          <a:bodyPr>
            <a:normAutofit/>
          </a:bodyPr>
          <a:lstStyle/>
          <a:p>
            <a:r>
              <a:rPr lang="es-ES" dirty="0"/>
              <a:t>1.-Procedimiento contencioso administrativo</a:t>
            </a:r>
          </a:p>
        </p:txBody>
      </p:sp>
    </p:spTree>
    <p:extLst>
      <p:ext uri="{BB962C8B-B14F-4D97-AF65-F5344CB8AC3E}">
        <p14:creationId xmlns:p14="http://schemas.microsoft.com/office/powerpoint/2010/main" val="1097084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974386-762C-EEE8-AF2D-F98D2F88E2B1}"/>
              </a:ext>
            </a:extLst>
          </p:cNvPr>
          <p:cNvSpPr>
            <a:spLocks noGrp="1"/>
          </p:cNvSpPr>
          <p:nvPr>
            <p:ph type="title"/>
          </p:nvPr>
        </p:nvSpPr>
        <p:spPr/>
        <p:txBody>
          <a:bodyPr/>
          <a:lstStyle/>
          <a:p>
            <a:r>
              <a:rPr lang="es-ES" dirty="0"/>
              <a:t>Alcance del incidente de aclaración</a:t>
            </a:r>
          </a:p>
        </p:txBody>
      </p:sp>
      <p:sp>
        <p:nvSpPr>
          <p:cNvPr id="3" name="Marcador de contenido 2">
            <a:extLst>
              <a:ext uri="{FF2B5EF4-FFF2-40B4-BE49-F238E27FC236}">
                <a16:creationId xmlns:a16="http://schemas.microsoft.com/office/drawing/2014/main" id="{B993081D-15C1-8C54-FECD-8C376C57AEEC}"/>
              </a:ext>
            </a:extLst>
          </p:cNvPr>
          <p:cNvSpPr>
            <a:spLocks noGrp="1"/>
          </p:cNvSpPr>
          <p:nvPr>
            <p:ph idx="1"/>
          </p:nvPr>
        </p:nvSpPr>
        <p:spPr/>
        <p:txBody>
          <a:bodyPr>
            <a:normAutofit fontScale="92500" lnSpcReduction="10000"/>
          </a:bodyPr>
          <a:lstStyle/>
          <a:p>
            <a:pPr marL="0" indent="0">
              <a:buNone/>
            </a:pPr>
            <a:r>
              <a:rPr lang="es-ES" sz="2400" b="1" dirty="0"/>
              <a:t>AATS 21 de enero de 2026 (RCA 3004/2025; RCA/3005/2025; RCA/3092/2025; RCA/3102/2025)</a:t>
            </a:r>
          </a:p>
          <a:p>
            <a:pPr marL="0" indent="0" algn="just">
              <a:buNone/>
            </a:pPr>
            <a:r>
              <a:rPr lang="es-ES" dirty="0"/>
              <a:t>“</a:t>
            </a:r>
            <a:r>
              <a:rPr lang="es-ES" sz="3000" dirty="0"/>
              <a:t>Determinar si, al amparo del artículo 267 de la Ley Orgánica del Poder Judicial, un órgano jurisdiccional puede, al resolver un incidente de aclaración o complemento de sentencia, tramitado a instancia de parte, proceder a la redacción de fundamentos de derecho y a la modificación del sentido del fallo, dejando sin efecto un pronunciamiento de estimación parcial previamente acordado y sustituyéndolo por una desestimación íntegra con imposición de costas, o si, por el contrario, dicha actuación excede el ámbito propio de la aclaración, rectificación, subsanación o complemento previsto en dicho precepto, en relación con los artículos 9.3 y 24 de la Constitución”.</a:t>
            </a:r>
          </a:p>
          <a:p>
            <a:endParaRPr lang="es-ES" dirty="0"/>
          </a:p>
        </p:txBody>
      </p:sp>
    </p:spTree>
    <p:extLst>
      <p:ext uri="{BB962C8B-B14F-4D97-AF65-F5344CB8AC3E}">
        <p14:creationId xmlns:p14="http://schemas.microsoft.com/office/powerpoint/2010/main" val="4191900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AAA60E-215D-FCAD-140C-466E44284AEC}"/>
              </a:ext>
            </a:extLst>
          </p:cNvPr>
          <p:cNvSpPr>
            <a:spLocks noGrp="1"/>
          </p:cNvSpPr>
          <p:nvPr>
            <p:ph type="title"/>
          </p:nvPr>
        </p:nvSpPr>
        <p:spPr/>
        <p:style>
          <a:lnRef idx="2">
            <a:schemeClr val="accent1">
              <a:shade val="15000"/>
            </a:schemeClr>
          </a:lnRef>
          <a:fillRef idx="1">
            <a:schemeClr val="accent1"/>
          </a:fillRef>
          <a:effectRef idx="0">
            <a:schemeClr val="accent1"/>
          </a:effectRef>
          <a:fontRef idx="minor">
            <a:schemeClr val="lt1"/>
          </a:fontRef>
        </p:style>
        <p:txBody>
          <a:bodyPr/>
          <a:lstStyle/>
          <a:p>
            <a:r>
              <a:rPr lang="es-ES" dirty="0"/>
              <a:t>2. Procedimiento tributario</a:t>
            </a:r>
          </a:p>
        </p:txBody>
      </p:sp>
      <p:sp>
        <p:nvSpPr>
          <p:cNvPr id="3" name="Marcador de contenido 2">
            <a:extLst>
              <a:ext uri="{FF2B5EF4-FFF2-40B4-BE49-F238E27FC236}">
                <a16:creationId xmlns:a16="http://schemas.microsoft.com/office/drawing/2014/main" id="{9989D662-6F18-4030-7A07-4C01B047DEB6}"/>
              </a:ext>
            </a:extLst>
          </p:cNvPr>
          <p:cNvSpPr>
            <a:spLocks noGrp="1"/>
          </p:cNvSpPr>
          <p:nvPr>
            <p:ph idx="1"/>
          </p:nvPr>
        </p:nvSpPr>
        <p:spPr/>
        <p:txBody>
          <a:bodyPr/>
          <a:lstStyle/>
          <a:p>
            <a:r>
              <a:rPr lang="es-ES" dirty="0"/>
              <a:t>Falta de motivación: defecto formal o sustantivo</a:t>
            </a:r>
          </a:p>
          <a:p>
            <a:r>
              <a:rPr lang="es-ES" dirty="0"/>
              <a:t>Caducidad del procedimiento: nulidad o anulabilidad</a:t>
            </a:r>
          </a:p>
          <a:p>
            <a:r>
              <a:rPr lang="es-ES" dirty="0"/>
              <a:t>Rectificación autoliquidación: devolución tasa ejercicio de la potestad jurisdiccional</a:t>
            </a:r>
          </a:p>
          <a:p>
            <a:r>
              <a:rPr lang="es-ES" dirty="0"/>
              <a:t>Medidas cautelares art. 81.9 LGT: intereses de demora</a:t>
            </a:r>
          </a:p>
          <a:p>
            <a:r>
              <a:rPr lang="es-ES" dirty="0"/>
              <a:t>Medidas cautelares art.81.9 LGT: </a:t>
            </a:r>
            <a:r>
              <a:rPr lang="es-ES" dirty="0" err="1"/>
              <a:t>dies</a:t>
            </a:r>
            <a:r>
              <a:rPr lang="es-ES" dirty="0"/>
              <a:t> ad </a:t>
            </a:r>
            <a:r>
              <a:rPr lang="es-ES" dirty="0" err="1"/>
              <a:t>quem</a:t>
            </a:r>
            <a:r>
              <a:rPr lang="es-ES" dirty="0"/>
              <a:t> cálculo intereses de demora</a:t>
            </a:r>
          </a:p>
          <a:p>
            <a:r>
              <a:rPr lang="es-ES" dirty="0"/>
              <a:t>Motivos que pueden oponerse frente al acuerdo sancionador</a:t>
            </a:r>
          </a:p>
          <a:p>
            <a:r>
              <a:rPr lang="es-ES" dirty="0"/>
              <a:t>Modelo 720: actos firmes</a:t>
            </a:r>
          </a:p>
        </p:txBody>
      </p:sp>
    </p:spTree>
    <p:extLst>
      <p:ext uri="{BB962C8B-B14F-4D97-AF65-F5344CB8AC3E}">
        <p14:creationId xmlns:p14="http://schemas.microsoft.com/office/powerpoint/2010/main" val="1850489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EC0CD7-4CA8-7BB8-D1EE-8854ED6BEAD0}"/>
              </a:ext>
            </a:extLst>
          </p:cNvPr>
          <p:cNvSpPr>
            <a:spLocks noGrp="1"/>
          </p:cNvSpPr>
          <p:nvPr>
            <p:ph type="title"/>
          </p:nvPr>
        </p:nvSpPr>
        <p:spPr/>
        <p:txBody>
          <a:bodyPr/>
          <a:lstStyle/>
          <a:p>
            <a:r>
              <a:rPr lang="es-ES" dirty="0"/>
              <a:t>Falta de motivación: Defecto formal o sustantivo</a:t>
            </a:r>
          </a:p>
        </p:txBody>
      </p:sp>
      <p:sp>
        <p:nvSpPr>
          <p:cNvPr id="3" name="Marcador de contenido 2">
            <a:extLst>
              <a:ext uri="{FF2B5EF4-FFF2-40B4-BE49-F238E27FC236}">
                <a16:creationId xmlns:a16="http://schemas.microsoft.com/office/drawing/2014/main" id="{39C7FF01-BA2F-8212-56FA-6FEEF52769FB}"/>
              </a:ext>
            </a:extLst>
          </p:cNvPr>
          <p:cNvSpPr>
            <a:spLocks noGrp="1"/>
          </p:cNvSpPr>
          <p:nvPr>
            <p:ph idx="1"/>
          </p:nvPr>
        </p:nvSpPr>
        <p:spPr>
          <a:xfrm>
            <a:off x="592873" y="1690688"/>
            <a:ext cx="10515600" cy="4351338"/>
          </a:xfrm>
        </p:spPr>
        <p:txBody>
          <a:bodyPr/>
          <a:lstStyle/>
          <a:p>
            <a:pPr marL="0" indent="0">
              <a:buNone/>
            </a:pPr>
            <a:r>
              <a:rPr lang="es-ES" sz="2400" b="1" dirty="0"/>
              <a:t>ATS de 17 de diciembre de 2025 (RCA/8682/2024)</a:t>
            </a:r>
          </a:p>
          <a:p>
            <a:endParaRPr lang="es-ES" sz="2400" b="1" dirty="0"/>
          </a:p>
          <a:p>
            <a:pPr marL="0" indent="0" algn="just">
              <a:buNone/>
            </a:pPr>
            <a:r>
              <a:rPr lang="es-ES" sz="3200" dirty="0"/>
              <a:t>“Reafirmar, reforzar, completar o aclarar, o revisar, en su caso, la jurisprudencia de la Sección Segunda de esta Sala Tercera sobre la caracterización del defecto de falta de motivación como un vicio formal o sustantivo, con las consecuencias inherentes en orden a la procedencia o no de acordar la retroacción de las actuaciones y al plazo para dictar la nueva liquidación”.</a:t>
            </a:r>
          </a:p>
          <a:p>
            <a:endParaRPr lang="es-ES" dirty="0"/>
          </a:p>
        </p:txBody>
      </p:sp>
    </p:spTree>
    <p:extLst>
      <p:ext uri="{BB962C8B-B14F-4D97-AF65-F5344CB8AC3E}">
        <p14:creationId xmlns:p14="http://schemas.microsoft.com/office/powerpoint/2010/main" val="2340736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7B3041-E3AC-9EB4-88A2-F3E93D480AC8}"/>
              </a:ext>
            </a:extLst>
          </p:cNvPr>
          <p:cNvSpPr>
            <a:spLocks noGrp="1"/>
          </p:cNvSpPr>
          <p:nvPr>
            <p:ph type="title"/>
          </p:nvPr>
        </p:nvSpPr>
        <p:spPr/>
        <p:txBody>
          <a:bodyPr/>
          <a:lstStyle/>
          <a:p>
            <a:r>
              <a:rPr lang="es-ES" dirty="0"/>
              <a:t>Caducidad: nulidad o anulabilidad</a:t>
            </a:r>
          </a:p>
        </p:txBody>
      </p:sp>
      <p:sp>
        <p:nvSpPr>
          <p:cNvPr id="3" name="Marcador de contenido 2">
            <a:extLst>
              <a:ext uri="{FF2B5EF4-FFF2-40B4-BE49-F238E27FC236}">
                <a16:creationId xmlns:a16="http://schemas.microsoft.com/office/drawing/2014/main" id="{AD5A902F-1E74-2F3E-3DC3-06DEFD7AF74F}"/>
              </a:ext>
            </a:extLst>
          </p:cNvPr>
          <p:cNvSpPr>
            <a:spLocks noGrp="1"/>
          </p:cNvSpPr>
          <p:nvPr>
            <p:ph idx="1"/>
          </p:nvPr>
        </p:nvSpPr>
        <p:spPr/>
        <p:txBody>
          <a:bodyPr>
            <a:normAutofit lnSpcReduction="10000"/>
          </a:bodyPr>
          <a:lstStyle/>
          <a:p>
            <a:pPr marL="0" indent="0">
              <a:buNone/>
            </a:pPr>
            <a:r>
              <a:rPr lang="es-ES" dirty="0"/>
              <a:t>.- </a:t>
            </a:r>
            <a:r>
              <a:rPr lang="es-ES" sz="2400" b="1" dirty="0"/>
              <a:t>ATS 29 de octubre de 2025 (RCA/7391/2024)</a:t>
            </a:r>
          </a:p>
          <a:p>
            <a:pPr algn="just"/>
            <a:endParaRPr lang="es-ES" dirty="0"/>
          </a:p>
          <a:p>
            <a:pPr marL="0" indent="0" algn="just">
              <a:buNone/>
            </a:pPr>
            <a:r>
              <a:rPr lang="es-ES" dirty="0"/>
              <a:t>“</a:t>
            </a:r>
            <a:r>
              <a:rPr lang="es-ES" sz="3200" dirty="0"/>
              <a:t>Determinar si la caducidad del procedimiento debe considerarse causa de nulidad o de simple anulabilidad, de la resolución que se dicte, a efectos de su subsunción en el artículo 217.1 e) de la Ley 58/2003, de 17 de diciembre, General Tributaria y 47.1.e) de Ley 39/2015, de 1 de octubre, del Procedimiento Administrativo Común de las Administraciones Públicas , en aras a instar, por el interesado, la revisión de oficio”.</a:t>
            </a:r>
          </a:p>
          <a:p>
            <a:endParaRPr lang="es-ES" dirty="0"/>
          </a:p>
        </p:txBody>
      </p:sp>
    </p:spTree>
    <p:extLst>
      <p:ext uri="{BB962C8B-B14F-4D97-AF65-F5344CB8AC3E}">
        <p14:creationId xmlns:p14="http://schemas.microsoft.com/office/powerpoint/2010/main" val="691572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9A00AB-E087-60FA-63EA-4215A9028A7C}"/>
              </a:ext>
            </a:extLst>
          </p:cNvPr>
          <p:cNvSpPr>
            <a:spLocks noGrp="1"/>
          </p:cNvSpPr>
          <p:nvPr>
            <p:ph type="title"/>
          </p:nvPr>
        </p:nvSpPr>
        <p:spPr/>
        <p:txBody>
          <a:bodyPr/>
          <a:lstStyle/>
          <a:p>
            <a:r>
              <a:rPr lang="es-ES" dirty="0"/>
              <a:t>Tasas por el ejercicio potestad jurisdiccional: devolución tras STC 140/2016</a:t>
            </a:r>
          </a:p>
        </p:txBody>
      </p:sp>
      <p:sp>
        <p:nvSpPr>
          <p:cNvPr id="3" name="Marcador de contenido 2">
            <a:extLst>
              <a:ext uri="{FF2B5EF4-FFF2-40B4-BE49-F238E27FC236}">
                <a16:creationId xmlns:a16="http://schemas.microsoft.com/office/drawing/2014/main" id="{0925EAF6-3E03-A846-D33A-E28B5C093A3D}"/>
              </a:ext>
            </a:extLst>
          </p:cNvPr>
          <p:cNvSpPr>
            <a:spLocks noGrp="1"/>
          </p:cNvSpPr>
          <p:nvPr>
            <p:ph idx="1"/>
          </p:nvPr>
        </p:nvSpPr>
        <p:spPr/>
        <p:txBody>
          <a:bodyPr>
            <a:normAutofit fontScale="92500" lnSpcReduction="20000"/>
          </a:bodyPr>
          <a:lstStyle/>
          <a:p>
            <a:pPr marL="0" indent="0">
              <a:buNone/>
            </a:pPr>
            <a:r>
              <a:rPr lang="es-ES" dirty="0"/>
              <a:t>.- </a:t>
            </a:r>
            <a:r>
              <a:rPr lang="es-ES" sz="2400" b="1" dirty="0"/>
              <a:t>ATS de 29 de octubre de 2025 (RCA/6756/2024)</a:t>
            </a:r>
          </a:p>
          <a:p>
            <a:pPr algn="just"/>
            <a:endParaRPr lang="es-ES" dirty="0"/>
          </a:p>
          <a:p>
            <a:pPr marL="0" indent="0" algn="just">
              <a:buNone/>
            </a:pPr>
            <a:r>
              <a:rPr lang="es-ES" dirty="0"/>
              <a:t>“</a:t>
            </a:r>
            <a:r>
              <a:rPr lang="es-ES" sz="3500" dirty="0"/>
              <a:t>Determinar si puede obtenerse la devolución de lo ingresado mediante autoliquidación presentada en cumplimiento de la Ley 10/2012 en concepto de tasas por el ejercicio de la potestad jurisdiccional en los órdenes civil, contencioso-administrativo y social mediante la solicitud de una rectificación de tal autoliquidación presentada con posterioridad a la Sentencia del Tribunal Constitucional 140/2016, de 21 de julio , o si, por el contrario, la limitación de efectos que contiene esta resolución lo impide”</a:t>
            </a:r>
          </a:p>
          <a:p>
            <a:endParaRPr lang="es-ES" dirty="0"/>
          </a:p>
        </p:txBody>
      </p:sp>
    </p:spTree>
    <p:extLst>
      <p:ext uri="{BB962C8B-B14F-4D97-AF65-F5344CB8AC3E}">
        <p14:creationId xmlns:p14="http://schemas.microsoft.com/office/powerpoint/2010/main" val="152631677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850</TotalTime>
  <Words>3415</Words>
  <Application>Microsoft Office PowerPoint</Application>
  <PresentationFormat>Panorámica</PresentationFormat>
  <Paragraphs>137</Paragraphs>
  <Slides>34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34</vt:i4>
      </vt:variant>
    </vt:vector>
  </HeadingPairs>
  <TitlesOfParts>
    <vt:vector size="38" baseType="lpstr">
      <vt:lpstr>Arial</vt:lpstr>
      <vt:lpstr>Calibri</vt:lpstr>
      <vt:lpstr>Calibri Light</vt:lpstr>
      <vt:lpstr>Tema de Office</vt:lpstr>
      <vt:lpstr>          11º CICLO DE CHARLAS COLOQUIO </vt:lpstr>
      <vt:lpstr>CUESTIONES MÁS RELEVANTES ADMITIDAS RECIENTEMENTE EN MATERIA TRIBUTARIA POR LA SECCIÓN PRIMERA DE LA SALA TERCERA DEL TRIBUNAL SUPREMO</vt:lpstr>
      <vt:lpstr>     INDICE</vt:lpstr>
      <vt:lpstr>1.-Procedimiento contencioso administrativo</vt:lpstr>
      <vt:lpstr>Alcance del incidente de aclaración</vt:lpstr>
      <vt:lpstr>2. Procedimiento tributario</vt:lpstr>
      <vt:lpstr>Falta de motivación: Defecto formal o sustantivo</vt:lpstr>
      <vt:lpstr>Caducidad: nulidad o anulabilidad</vt:lpstr>
      <vt:lpstr>Tasas por el ejercicio potestad jurisdiccional: devolución tras STC 140/2016</vt:lpstr>
      <vt:lpstr>Intereses de demora: medida cautelar art. 81.9 LGT</vt:lpstr>
      <vt:lpstr> Medidas cautelares art.81.9 LGT: dies ad quem cálculo intereses de demora </vt:lpstr>
      <vt:lpstr>Motivos que pueden oponerse frente a una sanción</vt:lpstr>
      <vt:lpstr>Modelo 720: actos firmes</vt:lpstr>
      <vt:lpstr>Inadmisibilidad del recurso: agotamiento vía administrativa previa. Silencio</vt:lpstr>
      <vt:lpstr>3. Impuestos estatales</vt:lpstr>
      <vt:lpstr>Impuesto sobre la Renta de las Personas Físicas</vt:lpstr>
      <vt:lpstr>Pérdidas derivadas de la amortización acciones y conversión deuda subordinada del Banco Popular</vt:lpstr>
      <vt:lpstr>Deducibilidad  de gastos artículo 24.6 LIRNR en el régimen de impatriados del art. 93 LIRPF </vt:lpstr>
      <vt:lpstr>Compatibilidad mínimo por descendientes y anualidades por alimentos por decisión judicial</vt:lpstr>
      <vt:lpstr>   Impuesto sobre sociedades </vt:lpstr>
      <vt:lpstr>Recuperación de ayudas de Estado amortización fondo de comercio: confianza legítima</vt:lpstr>
      <vt:lpstr>Impuesto sobre el Valor Añadido </vt:lpstr>
      <vt:lpstr>Repercusión y rectificación de cuotas a posteriori</vt:lpstr>
      <vt:lpstr>Transmisión de inmuebles: primera entrega exenta </vt:lpstr>
      <vt:lpstr>4. Impuestos cedidos a las Comunidades Autónomas</vt:lpstr>
      <vt:lpstr>Impuesto de transmisiones patrimoniales </vt:lpstr>
      <vt:lpstr> Devengo del ITP en el caso de transmisión de inmuebles por subasta judicial </vt:lpstr>
      <vt:lpstr>Dies a quo plazo de prescripción ITP operaciones documentadas en documento privado</vt:lpstr>
      <vt:lpstr>Familia numerosa: tipo reducido vivienda habitual. Nasciturus</vt:lpstr>
      <vt:lpstr>Impuesto sobre Sucesiones y Donaciones</vt:lpstr>
      <vt:lpstr>  Devengo del impuesto: fallecimiento o inscripción de la defunción en el Registro Civil </vt:lpstr>
      <vt:lpstr>5. Tributos Locales</vt:lpstr>
      <vt:lpstr>TASA AMAZON  </vt:lpstr>
      <vt:lpstr>Tasa Amazon </vt:lpstr>
    </vt:vector>
  </TitlesOfParts>
  <Company>SGNTJ</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CUESTIONES NOVEDOSAS EN IMPOSICIÓN DIRECTA</dc:title>
  <dc:creator>Ana Isabel Martin Valero</dc:creator>
  <cp:lastModifiedBy>Santiago Barrrenechea</cp:lastModifiedBy>
  <cp:revision>5</cp:revision>
  <dcterms:created xsi:type="dcterms:W3CDTF">2025-10-10T13:37:28Z</dcterms:created>
  <dcterms:modified xsi:type="dcterms:W3CDTF">2026-03-16T10:48:54Z</dcterms:modified>
</cp:coreProperties>
</file>